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1.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50" r:id="rId6"/>
  </p:sldMasterIdLst>
  <p:notesMasterIdLst>
    <p:notesMasterId r:id="rId68"/>
  </p:notesMasterIdLst>
  <p:handoutMasterIdLst>
    <p:handoutMasterId r:id="rId69"/>
  </p:handoutMasterIdLst>
  <p:sldIdLst>
    <p:sldId id="256" r:id="rId7"/>
    <p:sldId id="282" r:id="rId8"/>
    <p:sldId id="259" r:id="rId9"/>
    <p:sldId id="298" r:id="rId10"/>
    <p:sldId id="299" r:id="rId11"/>
    <p:sldId id="308" r:id="rId12"/>
    <p:sldId id="309" r:id="rId13"/>
    <p:sldId id="310" r:id="rId14"/>
    <p:sldId id="362" r:id="rId15"/>
    <p:sldId id="351" r:id="rId16"/>
    <p:sldId id="363" r:id="rId17"/>
    <p:sldId id="264" r:id="rId18"/>
    <p:sldId id="265" r:id="rId19"/>
    <p:sldId id="353" r:id="rId20"/>
    <p:sldId id="271" r:id="rId21"/>
    <p:sldId id="272" r:id="rId22"/>
    <p:sldId id="314" r:id="rId23"/>
    <p:sldId id="278" r:id="rId24"/>
    <p:sldId id="324" r:id="rId25"/>
    <p:sldId id="326" r:id="rId26"/>
    <p:sldId id="280" r:id="rId27"/>
    <p:sldId id="281" r:id="rId28"/>
    <p:sldId id="328" r:id="rId29"/>
    <p:sldId id="321" r:id="rId30"/>
    <p:sldId id="297" r:id="rId31"/>
    <p:sldId id="333" r:id="rId32"/>
    <p:sldId id="357" r:id="rId33"/>
    <p:sldId id="286" r:id="rId34"/>
    <p:sldId id="288" r:id="rId35"/>
    <p:sldId id="349" r:id="rId36"/>
    <p:sldId id="361" r:id="rId37"/>
    <p:sldId id="355" r:id="rId38"/>
    <p:sldId id="356" r:id="rId39"/>
    <p:sldId id="289" r:id="rId40"/>
    <p:sldId id="331" r:id="rId41"/>
    <p:sldId id="290" r:id="rId42"/>
    <p:sldId id="291" r:id="rId43"/>
    <p:sldId id="303" r:id="rId44"/>
    <p:sldId id="338" r:id="rId45"/>
    <p:sldId id="336" r:id="rId46"/>
    <p:sldId id="335" r:id="rId47"/>
    <p:sldId id="334" r:id="rId48"/>
    <p:sldId id="337" r:id="rId49"/>
    <p:sldId id="329" r:id="rId50"/>
    <p:sldId id="293" r:id="rId51"/>
    <p:sldId id="358" r:id="rId52"/>
    <p:sldId id="295" r:id="rId53"/>
    <p:sldId id="330" r:id="rId54"/>
    <p:sldId id="327" r:id="rId55"/>
    <p:sldId id="348" r:id="rId56"/>
    <p:sldId id="332" r:id="rId57"/>
    <p:sldId id="296" r:id="rId58"/>
    <p:sldId id="341" r:id="rId59"/>
    <p:sldId id="340" r:id="rId60"/>
    <p:sldId id="344" r:id="rId61"/>
    <p:sldId id="343" r:id="rId62"/>
    <p:sldId id="359" r:id="rId63"/>
    <p:sldId id="360" r:id="rId64"/>
    <p:sldId id="354" r:id="rId65"/>
    <p:sldId id="352" r:id="rId66"/>
    <p:sldId id="346" r:id="rId67"/>
  </p:sldIdLst>
  <p:sldSz cx="12195175" cy="6859588"/>
  <p:notesSz cx="6797675" cy="9928225"/>
  <p:defaultTextStyle>
    <a:defPPr>
      <a:defRPr lang="en-US"/>
    </a:defPPr>
    <a:lvl1pPr marL="0" algn="l" defTabSz="609758" rtl="0" eaLnBrk="1" latinLnBrk="0" hangingPunct="1">
      <a:defRPr sz="2500" kern="1200">
        <a:solidFill>
          <a:schemeClr val="tx1"/>
        </a:solidFill>
        <a:latin typeface="+mn-lt"/>
        <a:ea typeface="+mn-ea"/>
        <a:cs typeface="+mn-cs"/>
      </a:defRPr>
    </a:lvl1pPr>
    <a:lvl2pPr marL="609758" algn="l" defTabSz="609758" rtl="0" eaLnBrk="1" latinLnBrk="0" hangingPunct="1">
      <a:defRPr sz="2500" kern="1200">
        <a:solidFill>
          <a:schemeClr val="tx1"/>
        </a:solidFill>
        <a:latin typeface="+mn-lt"/>
        <a:ea typeface="+mn-ea"/>
        <a:cs typeface="+mn-cs"/>
      </a:defRPr>
    </a:lvl2pPr>
    <a:lvl3pPr marL="1219518" algn="l" defTabSz="609758" rtl="0" eaLnBrk="1" latinLnBrk="0" hangingPunct="1">
      <a:defRPr sz="2500" kern="1200">
        <a:solidFill>
          <a:schemeClr val="tx1"/>
        </a:solidFill>
        <a:latin typeface="+mn-lt"/>
        <a:ea typeface="+mn-ea"/>
        <a:cs typeface="+mn-cs"/>
      </a:defRPr>
    </a:lvl3pPr>
    <a:lvl4pPr marL="1829275" algn="l" defTabSz="609758" rtl="0" eaLnBrk="1" latinLnBrk="0" hangingPunct="1">
      <a:defRPr sz="2500" kern="1200">
        <a:solidFill>
          <a:schemeClr val="tx1"/>
        </a:solidFill>
        <a:latin typeface="+mn-lt"/>
        <a:ea typeface="+mn-ea"/>
        <a:cs typeface="+mn-cs"/>
      </a:defRPr>
    </a:lvl4pPr>
    <a:lvl5pPr marL="2439035" algn="l" defTabSz="609758" rtl="0" eaLnBrk="1" latinLnBrk="0" hangingPunct="1">
      <a:defRPr sz="2500" kern="1200">
        <a:solidFill>
          <a:schemeClr val="tx1"/>
        </a:solidFill>
        <a:latin typeface="+mn-lt"/>
        <a:ea typeface="+mn-ea"/>
        <a:cs typeface="+mn-cs"/>
      </a:defRPr>
    </a:lvl5pPr>
    <a:lvl6pPr marL="3048793" algn="l" defTabSz="609758" rtl="0" eaLnBrk="1" latinLnBrk="0" hangingPunct="1">
      <a:defRPr sz="2500" kern="1200">
        <a:solidFill>
          <a:schemeClr val="tx1"/>
        </a:solidFill>
        <a:latin typeface="+mn-lt"/>
        <a:ea typeface="+mn-ea"/>
        <a:cs typeface="+mn-cs"/>
      </a:defRPr>
    </a:lvl6pPr>
    <a:lvl7pPr marL="3658551" algn="l" defTabSz="609758" rtl="0" eaLnBrk="1" latinLnBrk="0" hangingPunct="1">
      <a:defRPr sz="2500" kern="1200">
        <a:solidFill>
          <a:schemeClr val="tx1"/>
        </a:solidFill>
        <a:latin typeface="+mn-lt"/>
        <a:ea typeface="+mn-ea"/>
        <a:cs typeface="+mn-cs"/>
      </a:defRPr>
    </a:lvl7pPr>
    <a:lvl8pPr marL="4268309" algn="l" defTabSz="609758" rtl="0" eaLnBrk="1" latinLnBrk="0" hangingPunct="1">
      <a:defRPr sz="2500" kern="1200">
        <a:solidFill>
          <a:schemeClr val="tx1"/>
        </a:solidFill>
        <a:latin typeface="+mn-lt"/>
        <a:ea typeface="+mn-ea"/>
        <a:cs typeface="+mn-cs"/>
      </a:defRPr>
    </a:lvl8pPr>
    <a:lvl9pPr marL="4878068" algn="l" defTabSz="60975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800"/>
    <a:srgbClr val="F05D25"/>
    <a:srgbClr val="E90F40"/>
    <a:srgbClr val="FFC105"/>
    <a:srgbClr val="002749"/>
    <a:srgbClr val="7BCEF6"/>
    <a:srgbClr val="42BBD9"/>
    <a:srgbClr val="646464"/>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0856" autoAdjust="0"/>
  </p:normalViewPr>
  <p:slideViewPr>
    <p:cSldViewPr snapToGrid="0">
      <p:cViewPr varScale="1">
        <p:scale>
          <a:sx n="106" d="100"/>
          <a:sy n="106" d="100"/>
        </p:scale>
        <p:origin x="653" y="77"/>
      </p:cViewPr>
      <p:guideLst>
        <p:guide orient="horz" pos="4720"/>
        <p:guide pos="3841"/>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98" d="100"/>
        <a:sy n="98" d="100"/>
      </p:scale>
      <p:origin x="0" y="0"/>
    </p:cViewPr>
  </p:sorterViewPr>
  <p:notesViewPr>
    <p:cSldViewPr snapToGrid="0" showGuides="1">
      <p:cViewPr varScale="1">
        <p:scale>
          <a:sx n="107" d="100"/>
          <a:sy n="107" d="100"/>
        </p:scale>
        <p:origin x="5172"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862" cy="495873"/>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sz="quarter" idx="1"/>
          </p:nvPr>
        </p:nvSpPr>
        <p:spPr>
          <a:xfrm>
            <a:off x="3850295" y="0"/>
            <a:ext cx="2945862" cy="495873"/>
          </a:xfrm>
          <a:prstGeom prst="rect">
            <a:avLst/>
          </a:prstGeom>
        </p:spPr>
        <p:txBody>
          <a:bodyPr vert="horz" lIns="88230" tIns="44115" rIns="88230" bIns="44115" rtlCol="0"/>
          <a:lstStyle>
            <a:lvl1pPr algn="r">
              <a:defRPr sz="1200"/>
            </a:lvl1pPr>
          </a:lstStyle>
          <a:p>
            <a:fld id="{7FD8C188-00C6-46F1-8CED-F01BD31E4433}" type="datetimeFigureOut">
              <a:rPr lang="de-DE" smtClean="0"/>
              <a:t>15.09.2018</a:t>
            </a:fld>
            <a:endParaRPr lang="de-DE"/>
          </a:p>
        </p:txBody>
      </p:sp>
      <p:sp>
        <p:nvSpPr>
          <p:cNvPr id="4" name="Fußzeilenplatzhalter 3"/>
          <p:cNvSpPr>
            <a:spLocks noGrp="1"/>
          </p:cNvSpPr>
          <p:nvPr>
            <p:ph type="ftr" sz="quarter" idx="2"/>
          </p:nvPr>
        </p:nvSpPr>
        <p:spPr>
          <a:xfrm>
            <a:off x="1" y="9430812"/>
            <a:ext cx="2945862" cy="495873"/>
          </a:xfrm>
          <a:prstGeom prst="rect">
            <a:avLst/>
          </a:prstGeom>
        </p:spPr>
        <p:txBody>
          <a:bodyPr vert="horz" lIns="88230" tIns="44115" rIns="88230" bIns="44115" rtlCol="0" anchor="b"/>
          <a:lstStyle>
            <a:lvl1pPr algn="l">
              <a:defRPr sz="1200"/>
            </a:lvl1pPr>
          </a:lstStyle>
          <a:p>
            <a:endParaRPr lang="de-DE"/>
          </a:p>
        </p:txBody>
      </p:sp>
      <p:sp>
        <p:nvSpPr>
          <p:cNvPr id="5" name="Foliennummernplatzhalter 4"/>
          <p:cNvSpPr>
            <a:spLocks noGrp="1"/>
          </p:cNvSpPr>
          <p:nvPr>
            <p:ph type="sldNum" sz="quarter" idx="3"/>
          </p:nvPr>
        </p:nvSpPr>
        <p:spPr>
          <a:xfrm>
            <a:off x="3850295" y="9430812"/>
            <a:ext cx="2945862" cy="495873"/>
          </a:xfrm>
          <a:prstGeom prst="rect">
            <a:avLst/>
          </a:prstGeom>
        </p:spPr>
        <p:txBody>
          <a:bodyPr vert="horz" lIns="88230" tIns="44115" rIns="88230" bIns="44115" rtlCol="0" anchor="b"/>
          <a:lstStyle>
            <a:lvl1pPr algn="r">
              <a:defRPr sz="1200"/>
            </a:lvl1pPr>
          </a:lstStyle>
          <a:p>
            <a:fld id="{8933E69D-3B21-4381-BE0F-007CE2410192}" type="slidenum">
              <a:rPr lang="de-DE" smtClean="0"/>
              <a:t>‹Nr.›</a:t>
            </a:fld>
            <a:endParaRPr lang="de-DE"/>
          </a:p>
        </p:txBody>
      </p:sp>
    </p:spTree>
    <p:extLst>
      <p:ext uri="{BB962C8B-B14F-4D97-AF65-F5344CB8AC3E}">
        <p14:creationId xmlns:p14="http://schemas.microsoft.com/office/powerpoint/2010/main" val="293072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7299"/>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idx="1"/>
          </p:nvPr>
        </p:nvSpPr>
        <p:spPr>
          <a:xfrm>
            <a:off x="3850645" y="0"/>
            <a:ext cx="2945976" cy="497299"/>
          </a:xfrm>
          <a:prstGeom prst="rect">
            <a:avLst/>
          </a:prstGeom>
        </p:spPr>
        <p:txBody>
          <a:bodyPr vert="horz" lIns="88230" tIns="44115" rIns="88230" bIns="44115" rtlCol="0"/>
          <a:lstStyle>
            <a:lvl1pPr algn="r">
              <a:defRPr sz="1200"/>
            </a:lvl1pPr>
          </a:lstStyle>
          <a:p>
            <a:fld id="{7DF1D401-158B-4B2B-A98D-403A2BA6A3BF}" type="datetimeFigureOut">
              <a:rPr lang="de-DE" smtClean="0"/>
              <a:t>15.09.2018</a:t>
            </a:fld>
            <a:endParaRPr lang="de-DE"/>
          </a:p>
        </p:txBody>
      </p:sp>
      <p:sp>
        <p:nvSpPr>
          <p:cNvPr id="4" name="Folienbildplatzhalter 3"/>
          <p:cNvSpPr>
            <a:spLocks noGrp="1" noRot="1" noChangeAspect="1"/>
          </p:cNvSpPr>
          <p:nvPr>
            <p:ph type="sldImg" idx="2"/>
          </p:nvPr>
        </p:nvSpPr>
        <p:spPr>
          <a:xfrm>
            <a:off x="90488" y="744538"/>
            <a:ext cx="6618287" cy="3722687"/>
          </a:xfrm>
          <a:prstGeom prst="rect">
            <a:avLst/>
          </a:prstGeom>
          <a:noFill/>
          <a:ln w="12700">
            <a:solidFill>
              <a:prstClr val="black"/>
            </a:solidFill>
          </a:ln>
        </p:spPr>
        <p:txBody>
          <a:bodyPr vert="horz" lIns="88230" tIns="44115" rIns="88230" bIns="44115" rtlCol="0" anchor="ctr"/>
          <a:lstStyle/>
          <a:p>
            <a:endParaRPr lang="de-DE"/>
          </a:p>
        </p:txBody>
      </p:sp>
      <p:sp>
        <p:nvSpPr>
          <p:cNvPr id="5" name="Notizenplatzhalter 4"/>
          <p:cNvSpPr>
            <a:spLocks noGrp="1"/>
          </p:cNvSpPr>
          <p:nvPr>
            <p:ph type="body" sz="quarter" idx="3"/>
          </p:nvPr>
        </p:nvSpPr>
        <p:spPr>
          <a:xfrm>
            <a:off x="680085" y="4715463"/>
            <a:ext cx="5437507" cy="4469034"/>
          </a:xfrm>
          <a:prstGeom prst="rect">
            <a:avLst/>
          </a:prstGeom>
        </p:spPr>
        <p:txBody>
          <a:bodyPr vert="horz" lIns="88230" tIns="44115" rIns="88230" bIns="441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927"/>
            <a:ext cx="2945976" cy="495080"/>
          </a:xfrm>
          <a:prstGeom prst="rect">
            <a:avLst/>
          </a:prstGeom>
        </p:spPr>
        <p:txBody>
          <a:bodyPr vert="horz" lIns="88230" tIns="44115" rIns="88230" bIns="44115" rtlCol="0" anchor="b"/>
          <a:lstStyle>
            <a:lvl1pPr algn="l">
              <a:defRPr sz="1200"/>
            </a:lvl1pPr>
          </a:lstStyle>
          <a:p>
            <a:endParaRPr lang="de-DE"/>
          </a:p>
        </p:txBody>
      </p:sp>
      <p:sp>
        <p:nvSpPr>
          <p:cNvPr id="7" name="Foliennummernplatzhalter 6"/>
          <p:cNvSpPr>
            <a:spLocks noGrp="1"/>
          </p:cNvSpPr>
          <p:nvPr>
            <p:ph type="sldNum" sz="quarter" idx="5"/>
          </p:nvPr>
        </p:nvSpPr>
        <p:spPr>
          <a:xfrm>
            <a:off x="3850645" y="9430927"/>
            <a:ext cx="2945976" cy="495080"/>
          </a:xfrm>
          <a:prstGeom prst="rect">
            <a:avLst/>
          </a:prstGeom>
        </p:spPr>
        <p:txBody>
          <a:bodyPr vert="horz" lIns="88230" tIns="44115" rIns="88230" bIns="44115" rtlCol="0" anchor="b"/>
          <a:lstStyle>
            <a:lvl1pPr algn="r">
              <a:defRPr sz="1200"/>
            </a:lvl1pPr>
          </a:lstStyle>
          <a:p>
            <a:fld id="{D47F0BAD-2B0D-418F-8B6F-40611FA0EE58}" type="slidenum">
              <a:rPr lang="de-DE" smtClean="0"/>
              <a:t>‹Nr.›</a:t>
            </a:fld>
            <a:endParaRPr lang="de-DE"/>
          </a:p>
        </p:txBody>
      </p:sp>
    </p:spTree>
    <p:extLst>
      <p:ext uri="{BB962C8B-B14F-4D97-AF65-F5344CB8AC3E}">
        <p14:creationId xmlns:p14="http://schemas.microsoft.com/office/powerpoint/2010/main" val="3451294490"/>
      </p:ext>
    </p:extLst>
  </p:cSld>
  <p:clrMap bg1="lt1" tx1="dk1" bg2="lt2" tx2="dk2" accent1="accent1" accent2="accent2" accent3="accent3" accent4="accent4" accent5="accent5" accent6="accent6" hlink="hlink" folHlink="folHlink"/>
  <p:notesStyle>
    <a:lvl1pPr marL="0" algn="l" defTabSz="806501" rtl="0" eaLnBrk="1" latinLnBrk="0" hangingPunct="1">
      <a:defRPr sz="1100" kern="1200">
        <a:solidFill>
          <a:schemeClr val="tx1"/>
        </a:solidFill>
        <a:latin typeface="+mn-lt"/>
        <a:ea typeface="+mn-ea"/>
        <a:cs typeface="+mn-cs"/>
      </a:defRPr>
    </a:lvl1pPr>
    <a:lvl2pPr marL="403250" algn="l" defTabSz="806501" rtl="0" eaLnBrk="1" latinLnBrk="0" hangingPunct="1">
      <a:defRPr sz="1100" kern="1200">
        <a:solidFill>
          <a:schemeClr val="tx1"/>
        </a:solidFill>
        <a:latin typeface="+mn-lt"/>
        <a:ea typeface="+mn-ea"/>
        <a:cs typeface="+mn-cs"/>
      </a:defRPr>
    </a:lvl2pPr>
    <a:lvl3pPr marL="806501" algn="l" defTabSz="806501" rtl="0" eaLnBrk="1" latinLnBrk="0" hangingPunct="1">
      <a:defRPr sz="1100" kern="1200">
        <a:solidFill>
          <a:schemeClr val="tx1"/>
        </a:solidFill>
        <a:latin typeface="+mn-lt"/>
        <a:ea typeface="+mn-ea"/>
        <a:cs typeface="+mn-cs"/>
      </a:defRPr>
    </a:lvl3pPr>
    <a:lvl4pPr marL="1209751" algn="l" defTabSz="806501" rtl="0" eaLnBrk="1" latinLnBrk="0" hangingPunct="1">
      <a:defRPr sz="1100" kern="1200">
        <a:solidFill>
          <a:schemeClr val="tx1"/>
        </a:solidFill>
        <a:latin typeface="+mn-lt"/>
        <a:ea typeface="+mn-ea"/>
        <a:cs typeface="+mn-cs"/>
      </a:defRPr>
    </a:lvl4pPr>
    <a:lvl5pPr marL="1613002" algn="l" defTabSz="806501" rtl="0" eaLnBrk="1" latinLnBrk="0" hangingPunct="1">
      <a:defRPr sz="1100" kern="1200">
        <a:solidFill>
          <a:schemeClr val="tx1"/>
        </a:solidFill>
        <a:latin typeface="+mn-lt"/>
        <a:ea typeface="+mn-ea"/>
        <a:cs typeface="+mn-cs"/>
      </a:defRPr>
    </a:lvl5pPr>
    <a:lvl6pPr marL="2016252" algn="l" defTabSz="806501" rtl="0" eaLnBrk="1" latinLnBrk="0" hangingPunct="1">
      <a:defRPr sz="1100" kern="1200">
        <a:solidFill>
          <a:schemeClr val="tx1"/>
        </a:solidFill>
        <a:latin typeface="+mn-lt"/>
        <a:ea typeface="+mn-ea"/>
        <a:cs typeface="+mn-cs"/>
      </a:defRPr>
    </a:lvl6pPr>
    <a:lvl7pPr marL="2419502" algn="l" defTabSz="806501" rtl="0" eaLnBrk="1" latinLnBrk="0" hangingPunct="1">
      <a:defRPr sz="1100" kern="1200">
        <a:solidFill>
          <a:schemeClr val="tx1"/>
        </a:solidFill>
        <a:latin typeface="+mn-lt"/>
        <a:ea typeface="+mn-ea"/>
        <a:cs typeface="+mn-cs"/>
      </a:defRPr>
    </a:lvl7pPr>
    <a:lvl8pPr marL="2822753" algn="l" defTabSz="806501" rtl="0" eaLnBrk="1" latinLnBrk="0" hangingPunct="1">
      <a:defRPr sz="1100" kern="1200">
        <a:solidFill>
          <a:schemeClr val="tx1"/>
        </a:solidFill>
        <a:latin typeface="+mn-lt"/>
        <a:ea typeface="+mn-ea"/>
        <a:cs typeface="+mn-cs"/>
      </a:defRPr>
    </a:lvl8pPr>
    <a:lvl9pPr marL="3226003" algn="l" defTabSz="80650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549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94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54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9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17</a:t>
            </a:fld>
            <a:endParaRPr lang="de-DE"/>
          </a:p>
        </p:txBody>
      </p:sp>
    </p:spTree>
    <p:extLst>
      <p:ext uri="{BB962C8B-B14F-4D97-AF65-F5344CB8AC3E}">
        <p14:creationId xmlns:p14="http://schemas.microsoft.com/office/powerpoint/2010/main" val="2926620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dirty="0"/>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13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90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442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44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727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a:t>
            </a:fld>
            <a:endParaRPr lang="de-DE"/>
          </a:p>
        </p:txBody>
      </p:sp>
    </p:spTree>
    <p:extLst>
      <p:ext uri="{BB962C8B-B14F-4D97-AF65-F5344CB8AC3E}">
        <p14:creationId xmlns:p14="http://schemas.microsoft.com/office/powerpoint/2010/main" val="363845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Wer ist mein Auftraggeber</a:t>
            </a:r>
            <a:endParaRPr dirty="0"/>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498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207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30</a:t>
            </a:fld>
            <a:endParaRPr lang="de-DE"/>
          </a:p>
        </p:txBody>
      </p:sp>
    </p:spTree>
    <p:extLst>
      <p:ext uri="{BB962C8B-B14F-4D97-AF65-F5344CB8AC3E}">
        <p14:creationId xmlns:p14="http://schemas.microsoft.com/office/powerpoint/2010/main" val="210598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31</a:t>
            </a:fld>
            <a:endParaRPr lang="de-DE"/>
          </a:p>
        </p:txBody>
      </p:sp>
    </p:spTree>
    <p:extLst>
      <p:ext uri="{BB962C8B-B14F-4D97-AF65-F5344CB8AC3E}">
        <p14:creationId xmlns:p14="http://schemas.microsoft.com/office/powerpoint/2010/main" val="1292893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Entwicklungsplattform</a:t>
            </a:r>
            <a:r>
              <a:rPr lang="de-DE" baseline="0" dirty="0" smtClean="0"/>
              <a:t> für Anwendungen, die im Kern aus In-Memory-DB </a:t>
            </a:r>
            <a:r>
              <a:rPr lang="de-DE" baseline="0" dirty="0" err="1" smtClean="0"/>
              <a:t>bestehn</a:t>
            </a:r>
            <a:endParaRPr lang="de-DE" dirty="0" smtClean="0"/>
          </a:p>
          <a:p>
            <a:r>
              <a:rPr lang="de-DE" dirty="0" smtClean="0"/>
              <a:t>ACID: </a:t>
            </a:r>
            <a:r>
              <a:rPr lang="de-DE" dirty="0" err="1" smtClean="0"/>
              <a:t>atomicity</a:t>
            </a:r>
            <a:r>
              <a:rPr lang="de-DE" dirty="0" smtClean="0"/>
              <a:t> (</a:t>
            </a:r>
            <a:r>
              <a:rPr lang="de-DE" dirty="0" err="1" smtClean="0"/>
              <a:t>rollback</a:t>
            </a:r>
            <a:r>
              <a:rPr lang="de-DE" dirty="0" smtClean="0"/>
              <a:t>), </a:t>
            </a:r>
            <a:r>
              <a:rPr lang="de-DE" dirty="0" err="1" smtClean="0"/>
              <a:t>consistency</a:t>
            </a:r>
            <a:r>
              <a:rPr lang="de-DE" dirty="0" smtClean="0"/>
              <a:t>,</a:t>
            </a:r>
            <a:r>
              <a:rPr lang="de-DE" baseline="0" dirty="0" smtClean="0"/>
              <a:t> </a:t>
            </a:r>
            <a:r>
              <a:rPr lang="de-DE" baseline="0" dirty="0" err="1" smtClean="0"/>
              <a:t>isolation</a:t>
            </a:r>
            <a:endParaRPr lang="de-DE" baseline="0" dirty="0" smtClean="0"/>
          </a:p>
          <a:p>
            <a:r>
              <a:rPr lang="de-DE" baseline="0" dirty="0" err="1" smtClean="0"/>
              <a:t>Durability</a:t>
            </a:r>
            <a:endParaRPr lang="de-DE" baseline="0" dirty="0" smtClean="0"/>
          </a:p>
          <a:p>
            <a:pPr marL="171450" indent="-171450">
              <a:buFontTx/>
              <a:buChar char="-"/>
            </a:pPr>
            <a:r>
              <a:rPr lang="de-DE" baseline="0" dirty="0" smtClean="0"/>
              <a:t>In </a:t>
            </a:r>
            <a:r>
              <a:rPr lang="de-DE" baseline="0" dirty="0" err="1" smtClean="0"/>
              <a:t>memory</a:t>
            </a:r>
            <a:endParaRPr lang="de-DE" baseline="0" dirty="0" smtClean="0"/>
          </a:p>
          <a:p>
            <a:pPr marL="171450" indent="-171450">
              <a:buFontTx/>
              <a:buChar char="-"/>
            </a:pPr>
            <a:r>
              <a:rPr lang="de-DE" baseline="0" dirty="0" smtClean="0"/>
              <a:t>spaltenbasiert</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38</a:t>
            </a:fld>
            <a:endParaRPr lang="de-DE"/>
          </a:p>
        </p:txBody>
      </p:sp>
    </p:spTree>
    <p:extLst>
      <p:ext uri="{BB962C8B-B14F-4D97-AF65-F5344CB8AC3E}">
        <p14:creationId xmlns:p14="http://schemas.microsoft.com/office/powerpoint/2010/main" val="2508657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Html5, </a:t>
            </a:r>
            <a:r>
              <a:rPr lang="de-DE" dirty="0" err="1" smtClean="0"/>
              <a:t>css</a:t>
            </a:r>
            <a:endParaRPr lang="de-DE" dirty="0" smtClean="0"/>
          </a:p>
          <a:p>
            <a:r>
              <a:rPr lang="de-DE" dirty="0" err="1" smtClean="0"/>
              <a:t>Mvc</a:t>
            </a:r>
            <a:endParaRPr lang="de-DE" dirty="0" smtClean="0"/>
          </a:p>
          <a:p>
            <a:r>
              <a:rPr lang="de-DE" dirty="0" smtClean="0"/>
              <a:t>OpenUI5</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44</a:t>
            </a:fld>
            <a:endParaRPr lang="de-DE"/>
          </a:p>
        </p:txBody>
      </p:sp>
    </p:spTree>
    <p:extLst>
      <p:ext uri="{BB962C8B-B14F-4D97-AF65-F5344CB8AC3E}">
        <p14:creationId xmlns:p14="http://schemas.microsoft.com/office/powerpoint/2010/main" val="1798472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Anwender</a:t>
            </a:r>
            <a:r>
              <a:rPr lang="de-DE" baseline="0" dirty="0" smtClean="0"/>
              <a:t> darf nur Arbeitsschritte sehen, die er für seinen Teil der Arbeit benötigt / Rolle / Fokussierung</a:t>
            </a:r>
          </a:p>
          <a:p>
            <a:pPr marL="171450" indent="-171450">
              <a:buFontTx/>
              <a:buChar char="-"/>
            </a:pPr>
            <a:r>
              <a:rPr lang="de-DE" baseline="0" dirty="0" smtClean="0"/>
              <a:t>Anzeige auf Smartphone, Tablet, PC</a:t>
            </a:r>
          </a:p>
          <a:p>
            <a:pPr marL="171450" indent="-171450">
              <a:buFontTx/>
              <a:buChar char="-"/>
            </a:pPr>
            <a:r>
              <a:rPr lang="de-DE" baseline="0" dirty="0" smtClean="0"/>
              <a:t>Eine Anwendung spiegelt einen Anwendungsfall wieder / keine Abzweigungen</a:t>
            </a:r>
          </a:p>
          <a:p>
            <a:pPr marL="171450" indent="-171450">
              <a:buFontTx/>
              <a:buChar char="-"/>
            </a:pPr>
            <a:r>
              <a:rPr lang="de-DE" baseline="0" dirty="0" smtClean="0"/>
              <a:t>Müssten den Fiori-Richtlinien entsprechen </a:t>
            </a:r>
            <a:r>
              <a:rPr lang="de-DE" baseline="0" dirty="0" smtClean="0">
                <a:sym typeface="Wingdings" panose="05000000000000000000" pitchFamily="2" charset="2"/>
              </a:rPr>
              <a:t> Nutzerfreundlichkeit durch einheitliches Design, </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45</a:t>
            </a:fld>
            <a:endParaRPr lang="de-DE"/>
          </a:p>
        </p:txBody>
      </p:sp>
    </p:spTree>
    <p:extLst>
      <p:ext uri="{BB962C8B-B14F-4D97-AF65-F5344CB8AC3E}">
        <p14:creationId xmlns:p14="http://schemas.microsoft.com/office/powerpoint/2010/main" val="2596054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OData:</a:t>
            </a:r>
            <a:r>
              <a:rPr lang="de-DE" baseline="0" dirty="0" smtClean="0"/>
              <a:t> Datenübertragungsprotokoll</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46</a:t>
            </a:fld>
            <a:endParaRPr lang="de-DE"/>
          </a:p>
        </p:txBody>
      </p:sp>
    </p:spTree>
    <p:extLst>
      <p:ext uri="{BB962C8B-B14F-4D97-AF65-F5344CB8AC3E}">
        <p14:creationId xmlns:p14="http://schemas.microsoft.com/office/powerpoint/2010/main" val="79346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49</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417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50</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54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3</a:t>
            </a:fld>
            <a:endParaRPr lang="de-DE"/>
          </a:p>
        </p:txBody>
      </p:sp>
    </p:spTree>
    <p:extLst>
      <p:ext uri="{BB962C8B-B14F-4D97-AF65-F5344CB8AC3E}">
        <p14:creationId xmlns:p14="http://schemas.microsoft.com/office/powerpoint/2010/main" val="3324736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25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3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839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Hier ist noch nicht klar, ob man die SAP Cloud </a:t>
            </a:r>
            <a:r>
              <a:rPr lang="de-DE" dirty="0" err="1" smtClean="0"/>
              <a:t>Platform</a:t>
            </a:r>
            <a:r>
              <a:rPr lang="de-DE" dirty="0" smtClean="0"/>
              <a:t> überhaupt braucht, vielleicht gibt es eine</a:t>
            </a:r>
            <a:r>
              <a:rPr lang="de-DE" baseline="0" dirty="0" smtClean="0"/>
              <a:t> passende Fiori-App</a:t>
            </a:r>
            <a:endParaRPr dirty="0"/>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88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a:t>
            </a:fld>
            <a:endParaRPr lang="de-DE"/>
          </a:p>
        </p:txBody>
      </p:sp>
    </p:spTree>
    <p:extLst>
      <p:ext uri="{BB962C8B-B14F-4D97-AF65-F5344CB8AC3E}">
        <p14:creationId xmlns:p14="http://schemas.microsoft.com/office/powerpoint/2010/main" val="20430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5</a:t>
            </a:fld>
            <a:endParaRPr lang="de-DE"/>
          </a:p>
        </p:txBody>
      </p:sp>
    </p:spTree>
    <p:extLst>
      <p:ext uri="{BB962C8B-B14F-4D97-AF65-F5344CB8AC3E}">
        <p14:creationId xmlns:p14="http://schemas.microsoft.com/office/powerpoint/2010/main" val="220841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6</a:t>
            </a:fld>
            <a:endParaRPr lang="de-DE"/>
          </a:p>
        </p:txBody>
      </p:sp>
    </p:spTree>
    <p:extLst>
      <p:ext uri="{BB962C8B-B14F-4D97-AF65-F5344CB8AC3E}">
        <p14:creationId xmlns:p14="http://schemas.microsoft.com/office/powerpoint/2010/main" val="674121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Auswahl:</a:t>
            </a:r>
            <a:r>
              <a:rPr lang="de-DE" baseline="0" dirty="0" smtClean="0"/>
              <a:t> Analyse, Funktionale Anforderungen, Verfügbarkeitsprüfung</a:t>
            </a:r>
          </a:p>
          <a:p>
            <a:r>
              <a:rPr lang="de-DE" baseline="0" dirty="0" smtClean="0"/>
              <a:t>Entwicklungsumgebung: SAP Web IDE</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9</a:t>
            </a:fld>
            <a:endParaRPr lang="de-DE"/>
          </a:p>
        </p:txBody>
      </p:sp>
    </p:spTree>
    <p:extLst>
      <p:ext uri="{BB962C8B-B14F-4D97-AF65-F5344CB8AC3E}">
        <p14:creationId xmlns:p14="http://schemas.microsoft.com/office/powerpoint/2010/main" val="216079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Auswahl:</a:t>
            </a:r>
            <a:r>
              <a:rPr lang="de-DE" baseline="0" dirty="0" smtClean="0"/>
              <a:t> Analyse, Funktionale Anforderungen, Verfügbarkeitsprüfung</a:t>
            </a:r>
          </a:p>
          <a:p>
            <a:r>
              <a:rPr lang="de-DE" baseline="0" dirty="0" smtClean="0"/>
              <a:t>Entwicklungsumgebung: SAP Web IDE</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11</a:t>
            </a:fld>
            <a:endParaRPr lang="de-DE"/>
          </a:p>
        </p:txBody>
      </p:sp>
    </p:spTree>
    <p:extLst>
      <p:ext uri="{BB962C8B-B14F-4D97-AF65-F5344CB8AC3E}">
        <p14:creationId xmlns:p14="http://schemas.microsoft.com/office/powerpoint/2010/main" val="43750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12</a:t>
            </a:fld>
            <a:endParaRPr lang="de-DE"/>
          </a:p>
        </p:txBody>
      </p:sp>
    </p:spTree>
    <p:extLst>
      <p:ext uri="{BB962C8B-B14F-4D97-AF65-F5344CB8AC3E}">
        <p14:creationId xmlns:p14="http://schemas.microsoft.com/office/powerpoint/2010/main" val="4130121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251975" y="1017588"/>
            <a:ext cx="11689200" cy="5580000"/>
          </a:xfrm>
          <a:ln w="3175">
            <a:solidFill>
              <a:srgbClr val="BFC9D2"/>
            </a:solidFill>
          </a:ln>
        </p:spPr>
        <p:txBody>
          <a:bodyPr lIns="127008" tIns="127008">
            <a:normAutofit/>
          </a:bodyPr>
          <a:lstStyle>
            <a:lvl1pPr marL="0" indent="0">
              <a:buNone/>
              <a:defRPr sz="1600"/>
            </a:lvl1pPr>
          </a:lstStyle>
          <a:p>
            <a:r>
              <a:rPr lang="de-DE" smtClean="0"/>
              <a:t>Bild durch Klicken auf Symbol hinzufügen</a:t>
            </a:r>
            <a:endParaRPr lang="de-DE" dirty="0"/>
          </a:p>
        </p:txBody>
      </p:sp>
      <p:sp>
        <p:nvSpPr>
          <p:cNvPr id="2" name="Titel 1"/>
          <p:cNvSpPr>
            <a:spLocks noGrp="1"/>
          </p:cNvSpPr>
          <p:nvPr>
            <p:ph type="ctrTitle"/>
          </p:nvPr>
        </p:nvSpPr>
        <p:spPr>
          <a:xfrm>
            <a:off x="630000" y="1260000"/>
            <a:ext cx="10916837" cy="581698"/>
          </a:xfrm>
        </p:spPr>
        <p:txBody>
          <a:bodyPr/>
          <a:lstStyle>
            <a:lvl1pPr>
              <a:defRPr sz="4200"/>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630000" y="1857201"/>
            <a:ext cx="10916837" cy="307777"/>
          </a:xfrm>
        </p:spPr>
        <p:txBody>
          <a:bodyPr/>
          <a:lstStyle>
            <a:lvl1pPr marL="0" indent="0" algn="l">
              <a:spcBef>
                <a:spcPts val="0"/>
              </a:spcBef>
              <a:buNone/>
              <a:defRPr>
                <a:solidFill>
                  <a:schemeClr val="accent1"/>
                </a:solidFill>
              </a:defRPr>
            </a:lvl1pPr>
            <a:lvl2pPr marL="403250" indent="0" algn="ctr">
              <a:buNone/>
              <a:defRPr>
                <a:solidFill>
                  <a:schemeClr val="tx1">
                    <a:tint val="75000"/>
                  </a:schemeClr>
                </a:solidFill>
              </a:defRPr>
            </a:lvl2pPr>
            <a:lvl3pPr marL="806501" indent="0" algn="ctr">
              <a:buNone/>
              <a:defRPr>
                <a:solidFill>
                  <a:schemeClr val="tx1">
                    <a:tint val="75000"/>
                  </a:schemeClr>
                </a:solidFill>
              </a:defRPr>
            </a:lvl3pPr>
            <a:lvl4pPr marL="1209751" indent="0" algn="ctr">
              <a:buNone/>
              <a:defRPr>
                <a:solidFill>
                  <a:schemeClr val="tx1">
                    <a:tint val="75000"/>
                  </a:schemeClr>
                </a:solidFill>
              </a:defRPr>
            </a:lvl4pPr>
            <a:lvl5pPr marL="1613002" indent="0" algn="ctr">
              <a:buNone/>
              <a:defRPr>
                <a:solidFill>
                  <a:schemeClr val="tx1">
                    <a:tint val="75000"/>
                  </a:schemeClr>
                </a:solidFill>
              </a:defRPr>
            </a:lvl5pPr>
            <a:lvl6pPr marL="2016252" indent="0" algn="ctr">
              <a:buNone/>
              <a:defRPr>
                <a:solidFill>
                  <a:schemeClr val="tx1">
                    <a:tint val="75000"/>
                  </a:schemeClr>
                </a:solidFill>
              </a:defRPr>
            </a:lvl6pPr>
            <a:lvl7pPr marL="2419502" indent="0" algn="ctr">
              <a:buNone/>
              <a:defRPr>
                <a:solidFill>
                  <a:schemeClr val="tx1">
                    <a:tint val="75000"/>
                  </a:schemeClr>
                </a:solidFill>
              </a:defRPr>
            </a:lvl7pPr>
            <a:lvl8pPr marL="2822753" indent="0" algn="ctr">
              <a:buNone/>
              <a:defRPr>
                <a:solidFill>
                  <a:schemeClr val="tx1">
                    <a:tint val="75000"/>
                  </a:schemeClr>
                </a:solidFill>
              </a:defRPr>
            </a:lvl8pPr>
            <a:lvl9pPr marL="3226003"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
        <p:nvSpPr>
          <p:cNvPr id="6" name="Textplatzhalter 5"/>
          <p:cNvSpPr>
            <a:spLocks noGrp="1"/>
          </p:cNvSpPr>
          <p:nvPr>
            <p:ph type="body" sz="quarter" idx="14" hasCustomPrompt="1"/>
          </p:nvPr>
        </p:nvSpPr>
        <p:spPr>
          <a:xfrm>
            <a:off x="10021740" y="6287925"/>
            <a:ext cx="1919435" cy="307777"/>
          </a:xfrm>
          <a:solidFill>
            <a:schemeClr val="bg1"/>
          </a:solidFill>
        </p:spPr>
        <p:txBody>
          <a:bodyPr wrap="none"/>
          <a:lstStyle>
            <a:lvl1pPr algn="r">
              <a:defRPr>
                <a:solidFill>
                  <a:schemeClr val="accent1"/>
                </a:solidFill>
              </a:defRPr>
            </a:lvl1pPr>
          </a:lstStyle>
          <a:p>
            <a:pPr lvl="0"/>
            <a:r>
              <a:rPr lang="de-DE" dirty="0" smtClean="0"/>
              <a:t>Datum hinzufügen</a:t>
            </a:r>
          </a:p>
        </p:txBody>
      </p:sp>
      <p:pic>
        <p:nvPicPr>
          <p:cNvPr id="7" name="Logo arva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20435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Chart2">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7B86BC12-383D-48EA-92A7-88E5C7BA144A}"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7225201" y="5166000"/>
            <a:ext cx="4320000" cy="1002152"/>
          </a:xfrm>
          <a:solidFill>
            <a:schemeClr val="bg1"/>
          </a:solidFill>
          <a:ln w="3175">
            <a:solidFill>
              <a:srgbClr val="BFC9D2"/>
            </a:solidFill>
          </a:ln>
        </p:spPr>
        <p:txBody>
          <a:bodyPr wrap="square"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8622766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char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FFA13611-AB10-49A7-A5B9-4647961EF9E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4988662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_Organigram">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FA06C234-87E8-447C-A3C7-1AD94A016B3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8198614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Rechteck 4"/>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Datumsplatzhalter 1"/>
          <p:cNvSpPr>
            <a:spLocks noGrp="1"/>
          </p:cNvSpPr>
          <p:nvPr>
            <p:ph type="dt" sz="half" idx="10"/>
          </p:nvPr>
        </p:nvSpPr>
        <p:spPr/>
        <p:txBody>
          <a:bodyPr/>
          <a:lstStyle/>
          <a:p>
            <a:fld id="{F9EE66DE-8B6B-4C39-8B5F-FC3AE130B284}"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38587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p:cSld name="1_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extLst>
      <p:ext uri="{BB962C8B-B14F-4D97-AF65-F5344CB8AC3E}">
        <p14:creationId xmlns:p14="http://schemas.microsoft.com/office/powerpoint/2010/main" val="1353665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Content">
  <p:cSld name="1_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9352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2">
  <p:cSld name="1_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4439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10" name="Textplatzhalter 9"/>
          <p:cNvSpPr>
            <a:spLocks noGrp="1" noChangeAspect="1"/>
          </p:cNvSpPr>
          <p:nvPr>
            <p:ph type="body" sz="quarter" idx="13"/>
          </p:nvPr>
        </p:nvSpPr>
        <p:spPr>
          <a:xfrm>
            <a:off x="630002"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23" name="Textplatzhalter 9"/>
          <p:cNvSpPr>
            <a:spLocks noGrp="1" noChangeAspect="1"/>
          </p:cNvSpPr>
          <p:nvPr>
            <p:ph type="body" sz="quarter" idx="14"/>
          </p:nvPr>
        </p:nvSpPr>
        <p:spPr>
          <a:xfrm>
            <a:off x="6282000"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6" name="Fußzeilenplatzhalter 4"/>
          <p:cNvSpPr>
            <a:spLocks noGrp="1"/>
          </p:cNvSpPr>
          <p:nvPr>
            <p:ph type="ftr" sz="quarter" idx="11"/>
          </p:nvPr>
        </p:nvSpPr>
        <p:spPr>
          <a:xfrm>
            <a:off x="1152000" y="6659487"/>
            <a:ext cx="4274017" cy="123111"/>
          </a:xfrm>
        </p:spPr>
        <p:txBody>
          <a:bodyPr/>
          <a:lstStyle/>
          <a:p>
            <a:r>
              <a:rPr lang="de-DE" smtClean="0"/>
              <a:t>| Name | Arvato Systems | Kunde </a:t>
            </a:r>
            <a:endParaRPr lang="de-DE"/>
          </a:p>
        </p:txBody>
      </p:sp>
      <p:sp>
        <p:nvSpPr>
          <p:cNvPr id="7" name="Datumsplatzhalter 3"/>
          <p:cNvSpPr>
            <a:spLocks noGrp="1"/>
          </p:cNvSpPr>
          <p:nvPr>
            <p:ph type="dt" sz="half" idx="10"/>
          </p:nvPr>
        </p:nvSpPr>
        <p:spPr>
          <a:xfrm>
            <a:off x="630001" y="6659487"/>
            <a:ext cx="508077" cy="123111"/>
          </a:xfrm>
        </p:spPr>
        <p:txBody>
          <a:bodyPr/>
          <a:lstStyle/>
          <a:p>
            <a:fld id="{69B3F210-9E42-40BF-96A7-8587D2164DF0}" type="datetime3">
              <a:rPr lang="de-DE" smtClean="0"/>
              <a:t>15/09/18</a:t>
            </a:fld>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78077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2B347786-3B0C-4798-96A5-F278B57D33FE}"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1260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395636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2 text boxes">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142173BF-F023-4515-BD28-26814DE3683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7" name="Textplatzhalter 6"/>
          <p:cNvSpPr>
            <a:spLocks noGrp="1"/>
          </p:cNvSpPr>
          <p:nvPr>
            <p:ph type="body" sz="quarter" idx="14"/>
          </p:nvPr>
        </p:nvSpPr>
        <p:spPr>
          <a:xfrm>
            <a:off x="630000"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extplatzhalter 6"/>
          <p:cNvSpPr>
            <a:spLocks noGrp="1"/>
          </p:cNvSpPr>
          <p:nvPr>
            <p:ph type="body" sz="quarter" idx="15"/>
          </p:nvPr>
        </p:nvSpPr>
        <p:spPr>
          <a:xfrm>
            <a:off x="6277075"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371477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3CC3B3B8-924C-4CBC-B2EA-3F14A60D63BA}"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708195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2">
    <p:spTree>
      <p:nvGrpSpPr>
        <p:cNvPr id="1" name=""/>
        <p:cNvGrpSpPr/>
        <p:nvPr/>
      </p:nvGrpSpPr>
      <p:grpSpPr>
        <a:xfrm>
          <a:off x="0" y="0"/>
          <a:ext cx="0" cy="0"/>
          <a:chOff x="0" y="0"/>
          <a:chExt cx="0" cy="0"/>
        </a:xfrm>
      </p:grpSpPr>
      <p:sp>
        <p:nvSpPr>
          <p:cNvPr id="17" name="Rechteck 1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098879F6-89D2-41A7-AE28-8CAC12CA0E87}"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a:xfrm>
            <a:off x="11261045" y="6663454"/>
            <a:ext cx="285793" cy="123111"/>
          </a:xfrm>
        </p:spPr>
        <p:txBody>
          <a:bodyPr/>
          <a:lstStyle>
            <a:lvl1pPr algn="r">
              <a:defRPr/>
            </a:lvl1pPr>
          </a:lstStyle>
          <a:p>
            <a:fld id="{A5FE0BE9-2605-47C0-8F30-F383CC1BC3CC}" type="slidenum">
              <a:rPr lang="de-DE" smtClean="0"/>
              <a:pPr/>
              <a:t>‹Nr.›</a:t>
            </a:fld>
            <a:endParaRPr lang="de-DE" dirty="0"/>
          </a:p>
        </p:txBody>
      </p:sp>
      <p:sp>
        <p:nvSpPr>
          <p:cNvPr id="10" name="Textplatzhalter 9"/>
          <p:cNvSpPr>
            <a:spLocks noGrp="1" noChangeAspect="1"/>
          </p:cNvSpPr>
          <p:nvPr>
            <p:ph type="body" sz="quarter" idx="13"/>
          </p:nvPr>
        </p:nvSpPr>
        <p:spPr>
          <a:xfrm>
            <a:off x="634336"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2" name="Textplatzhalter 9"/>
          <p:cNvSpPr>
            <a:spLocks noGrp="1" noChangeAspect="1"/>
          </p:cNvSpPr>
          <p:nvPr>
            <p:ph type="body" sz="quarter" idx="23"/>
          </p:nvPr>
        </p:nvSpPr>
        <p:spPr>
          <a:xfrm>
            <a:off x="2854348"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3" name="Textplatzhalter 9"/>
          <p:cNvSpPr>
            <a:spLocks noGrp="1" noChangeAspect="1"/>
          </p:cNvSpPr>
          <p:nvPr>
            <p:ph type="body" sz="quarter" idx="24"/>
          </p:nvPr>
        </p:nvSpPr>
        <p:spPr>
          <a:xfrm>
            <a:off x="5074360"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4" name="Textplatzhalter 9"/>
          <p:cNvSpPr>
            <a:spLocks noGrp="1" noChangeAspect="1"/>
          </p:cNvSpPr>
          <p:nvPr>
            <p:ph type="body" sz="quarter" idx="25"/>
          </p:nvPr>
        </p:nvSpPr>
        <p:spPr>
          <a:xfrm>
            <a:off x="729437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5" name="Textplatzhalter 9"/>
          <p:cNvSpPr>
            <a:spLocks noGrp="1" noChangeAspect="1"/>
          </p:cNvSpPr>
          <p:nvPr>
            <p:ph type="body" sz="quarter" idx="26"/>
          </p:nvPr>
        </p:nvSpPr>
        <p:spPr>
          <a:xfrm>
            <a:off x="951438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7" name="Textplatzhalter 9"/>
          <p:cNvSpPr>
            <a:spLocks noGrp="1" noChangeAspect="1"/>
          </p:cNvSpPr>
          <p:nvPr>
            <p:ph type="body" sz="quarter" idx="27"/>
          </p:nvPr>
        </p:nvSpPr>
        <p:spPr>
          <a:xfrm>
            <a:off x="634336"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8" name="Textplatzhalter 9"/>
          <p:cNvSpPr>
            <a:spLocks noGrp="1" noChangeAspect="1"/>
          </p:cNvSpPr>
          <p:nvPr>
            <p:ph type="body" sz="quarter" idx="28"/>
          </p:nvPr>
        </p:nvSpPr>
        <p:spPr>
          <a:xfrm>
            <a:off x="2854348"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9" name="Textplatzhalter 9"/>
          <p:cNvSpPr>
            <a:spLocks noGrp="1" noChangeAspect="1"/>
          </p:cNvSpPr>
          <p:nvPr>
            <p:ph type="body" sz="quarter" idx="29"/>
          </p:nvPr>
        </p:nvSpPr>
        <p:spPr>
          <a:xfrm>
            <a:off x="5074360"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0" name="Textplatzhalter 9"/>
          <p:cNvSpPr>
            <a:spLocks noGrp="1" noChangeAspect="1"/>
          </p:cNvSpPr>
          <p:nvPr>
            <p:ph type="body" sz="quarter" idx="30"/>
          </p:nvPr>
        </p:nvSpPr>
        <p:spPr>
          <a:xfrm>
            <a:off x="729437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1" name="Textplatzhalter 9"/>
          <p:cNvSpPr>
            <a:spLocks noGrp="1" noChangeAspect="1"/>
          </p:cNvSpPr>
          <p:nvPr>
            <p:ph type="body" sz="quarter" idx="31"/>
          </p:nvPr>
        </p:nvSpPr>
        <p:spPr>
          <a:xfrm>
            <a:off x="951438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1274501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right">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3" name="Datumsplatzhalter 2"/>
          <p:cNvSpPr>
            <a:spLocks noGrp="1"/>
          </p:cNvSpPr>
          <p:nvPr>
            <p:ph type="dt" sz="half" idx="10"/>
          </p:nvPr>
        </p:nvSpPr>
        <p:spPr/>
        <p:txBody>
          <a:bodyPr/>
          <a:lstStyle/>
          <a:p>
            <a:fld id="{B4D86A21-19CC-4C97-BCED-2D392682E4E1}"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dirty="0"/>
          </a:p>
        </p:txBody>
      </p:sp>
      <p:sp>
        <p:nvSpPr>
          <p:cNvPr id="6" name="Bildplatzhalter 4"/>
          <p:cNvSpPr>
            <a:spLocks noGrp="1"/>
          </p:cNvSpPr>
          <p:nvPr>
            <p:ph type="pic" sz="quarter" idx="14"/>
          </p:nvPr>
        </p:nvSpPr>
        <p:spPr>
          <a:xfrm>
            <a:off x="7333199" y="1260000"/>
            <a:ext cx="4230000" cy="4896000"/>
          </a:xfrm>
          <a:prstGeom prst="rect">
            <a:avLst/>
          </a:prstGeom>
        </p:spPr>
        <p:txBody>
          <a:bodyPr vert="horz" lIns="158760" tIns="158760" anchor="t" anchorCtr="0">
            <a:noAutofit/>
          </a:bodyPr>
          <a:lstStyle>
            <a:lvl1pPr marL="0" indent="0">
              <a:buNone/>
              <a:defRPr sz="1800"/>
            </a:lvl1pPr>
          </a:lstStyle>
          <a:p>
            <a:r>
              <a:rPr lang="de-DE" smtClean="0"/>
              <a:t>Bild durch Klicken auf Symbol hinzufügen</a:t>
            </a:r>
            <a:endParaRPr lang="de-DE" dirty="0"/>
          </a:p>
        </p:txBody>
      </p:sp>
      <p:sp>
        <p:nvSpPr>
          <p:cNvPr id="10" name="Textplatzhalter 9"/>
          <p:cNvSpPr>
            <a:spLocks noGrp="1"/>
          </p:cNvSpPr>
          <p:nvPr>
            <p:ph type="body" sz="quarter" idx="15"/>
          </p:nvPr>
        </p:nvSpPr>
        <p:spPr>
          <a:xfrm>
            <a:off x="630000" y="1260000"/>
            <a:ext cx="6300000" cy="2560701"/>
          </a:xfrm>
        </p:spPr>
        <p:txBody>
          <a:bodyPr/>
          <a:lstStyle>
            <a:lvl1pPr marL="0" indent="0">
              <a:buNone/>
              <a:defRPr/>
            </a:lvl1pPr>
            <a:lvl2pPr marL="0" indent="0">
              <a:buNone/>
              <a:defRPr sz="2000" cap="all" baseline="0">
                <a:solidFill>
                  <a:schemeClr val="accent1"/>
                </a:solidFill>
              </a:defRPr>
            </a:lvl2pPr>
            <a:lvl3pPr marL="363538" indent="-363538">
              <a:buFont typeface="Wingdings 3" panose="05040102010807070707" pitchFamily="18" charset="2"/>
              <a:buChar char="Ò"/>
              <a:defRPr sz="2000"/>
            </a:lvl3pPr>
            <a:lvl4pPr marL="539750" indent="-176213">
              <a:defRPr sz="1800"/>
            </a:lvl4pPr>
            <a:lvl5pPr marL="715963" indent="-176213">
              <a:defRPr sz="1600"/>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Titel 6"/>
          <p:cNvSpPr>
            <a:spLocks noGrp="1"/>
          </p:cNvSpPr>
          <p:nvPr>
            <p:ph type="title"/>
          </p:nvPr>
        </p:nvSpPr>
        <p:spPr>
          <a:xfrm>
            <a:off x="630001" y="129700"/>
            <a:ext cx="6300000" cy="886397"/>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7571565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70E65818-6134-457F-A687-4B4C0893C27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1517804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Chart">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A385F77E-EC90-419D-8072-6B09E7F1D84D}"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635166" y="5166000"/>
            <a:ext cx="4320000" cy="1002152"/>
          </a:xfrm>
          <a:solidFill>
            <a:schemeClr val="bg1"/>
          </a:solidFill>
          <a:ln w="3175">
            <a:solidFill>
              <a:srgbClr val="BFC9D2"/>
            </a:solidFill>
          </a:ln>
        </p:spPr>
        <p:txBody>
          <a:bodyPr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1885636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alpha val="96863"/>
          </a:srgbClr>
        </a:solidFill>
        <a:effectLst/>
      </p:bgPr>
    </p:bg>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3" name="Textplatzhalter 2"/>
          <p:cNvSpPr>
            <a:spLocks noGrp="1"/>
          </p:cNvSpPr>
          <p:nvPr>
            <p:ph type="body" idx="1"/>
          </p:nvPr>
        </p:nvSpPr>
        <p:spPr>
          <a:xfrm>
            <a:off x="630000" y="1260000"/>
            <a:ext cx="10917543" cy="2930033"/>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4" name="Datumsplatzhalter 3"/>
          <p:cNvSpPr>
            <a:spLocks noGrp="1"/>
          </p:cNvSpPr>
          <p:nvPr>
            <p:ph type="dt" sz="half" idx="2"/>
          </p:nvPr>
        </p:nvSpPr>
        <p:spPr>
          <a:xfrm>
            <a:off x="630001" y="6659487"/>
            <a:ext cx="508077" cy="123111"/>
          </a:xfrm>
          <a:prstGeom prst="rect">
            <a:avLst/>
          </a:prstGeom>
        </p:spPr>
        <p:txBody>
          <a:bodyPr vert="horz" lIns="0" tIns="0" rIns="0" bIns="0" rtlCol="0" anchor="ctr">
            <a:spAutoFit/>
          </a:bodyPr>
          <a:lstStyle>
            <a:lvl1pPr algn="l">
              <a:defRPr sz="800" b="1">
                <a:solidFill>
                  <a:schemeClr val="accent5">
                    <a:lumMod val="50000"/>
                  </a:schemeClr>
                </a:solidFill>
              </a:defRPr>
            </a:lvl1pPr>
          </a:lstStyle>
          <a:p>
            <a:fld id="{7DAF2A73-4821-44D3-8C86-F44AE8EB09E4}" type="datetime3">
              <a:rPr lang="de-DE" smtClean="0"/>
              <a:t>15/09/18</a:t>
            </a:fld>
            <a:endParaRPr lang="de-DE" dirty="0"/>
          </a:p>
        </p:txBody>
      </p:sp>
      <p:sp>
        <p:nvSpPr>
          <p:cNvPr id="5" name="Fußzeilenplatzhalter 4"/>
          <p:cNvSpPr>
            <a:spLocks noGrp="1"/>
          </p:cNvSpPr>
          <p:nvPr>
            <p:ph type="ftr" sz="quarter" idx="3"/>
          </p:nvPr>
        </p:nvSpPr>
        <p:spPr>
          <a:xfrm>
            <a:off x="1152000" y="6659487"/>
            <a:ext cx="4274017" cy="123111"/>
          </a:xfrm>
          <a:prstGeom prst="rect">
            <a:avLst/>
          </a:prstGeom>
        </p:spPr>
        <p:txBody>
          <a:bodyPr vert="horz" wrap="square" lIns="0" tIns="0" rIns="0" bIns="0" rtlCol="0" anchor="ctr">
            <a:spAutoFit/>
          </a:bodyPr>
          <a:lstStyle>
            <a:lvl1pPr algn="l">
              <a:defRPr sz="800">
                <a:solidFill>
                  <a:srgbClr val="646464"/>
                </a:solidFill>
              </a:defRPr>
            </a:lvl1pPr>
          </a:lstStyle>
          <a:p>
            <a:r>
              <a:rPr lang="de-DE" smtClean="0"/>
              <a:t>| Name | Arvato Systems | Kunde </a:t>
            </a:r>
            <a:endParaRPr lang="de-DE" dirty="0"/>
          </a:p>
        </p:txBody>
      </p:sp>
      <p:sp>
        <p:nvSpPr>
          <p:cNvPr id="6" name="Foliennummernplatzhalter 5"/>
          <p:cNvSpPr>
            <a:spLocks noGrp="1"/>
          </p:cNvSpPr>
          <p:nvPr>
            <p:ph type="sldNum" sz="quarter" idx="4"/>
          </p:nvPr>
        </p:nvSpPr>
        <p:spPr>
          <a:xfrm>
            <a:off x="10825200" y="6659487"/>
            <a:ext cx="719999" cy="123111"/>
          </a:xfrm>
          <a:prstGeom prst="rect">
            <a:avLst/>
          </a:prstGeom>
        </p:spPr>
        <p:txBody>
          <a:bodyPr vert="horz" lIns="0" tIns="0" rIns="0" bIns="0" rtlCol="0" anchor="ctr">
            <a:spAutoFit/>
          </a:bodyPr>
          <a:lstStyle>
            <a:lvl1pPr algn="r">
              <a:defRPr sz="800">
                <a:solidFill>
                  <a:schemeClr val="accent5">
                    <a:lumMod val="50000"/>
                  </a:schemeClr>
                </a:solidFill>
              </a:defRPr>
            </a:lvl1pPr>
          </a:lstStyle>
          <a:p>
            <a:fld id="{A5FE0BE9-2605-47C0-8F30-F383CC1BC3CC}" type="slidenum">
              <a:rPr lang="de-DE" smtClean="0"/>
              <a:pPr/>
              <a:t>‹Nr.›</a:t>
            </a:fld>
            <a:endParaRPr lang="de-DE" dirty="0"/>
          </a:p>
        </p:txBody>
      </p:sp>
      <p:sp>
        <p:nvSpPr>
          <p:cNvPr id="9" name="Titelplatzhalter"/>
          <p:cNvSpPr>
            <a:spLocks noGrp="1"/>
          </p:cNvSpPr>
          <p:nvPr>
            <p:ph type="title"/>
          </p:nvPr>
        </p:nvSpPr>
        <p:spPr>
          <a:xfrm>
            <a:off x="630001" y="129700"/>
            <a:ext cx="9780091" cy="886397"/>
          </a:xfrm>
          <a:prstGeom prst="rect">
            <a:avLst/>
          </a:prstGeom>
        </p:spPr>
        <p:txBody>
          <a:bodyPr vert="horz" wrap="square" lIns="0" tIns="0" rIns="0" bIns="0" rtlCol="0" anchor="ctr" anchorCtr="0">
            <a:spAutoFit/>
          </a:bodyPr>
          <a:lstStyle/>
          <a:p>
            <a:r>
              <a:rPr lang="de-DE" dirty="0" smtClean="0"/>
              <a:t>Titelmasterformat durch </a:t>
            </a:r>
            <a:br>
              <a:rPr lang="de-DE" dirty="0" smtClean="0"/>
            </a:br>
            <a:r>
              <a:rPr lang="de-DE" dirty="0" smtClean="0"/>
              <a:t>Klicken bearbeiten</a:t>
            </a:r>
            <a:endParaRPr lang="de-DE" dirty="0"/>
          </a:p>
        </p:txBody>
      </p:sp>
      <p:pic>
        <p:nvPicPr>
          <p:cNvPr id="10" name="Logo arvat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56216962"/>
      </p:ext>
    </p:extLst>
  </p:cSld>
  <p:clrMap bg1="lt1" tx1="dk1" bg2="lt2" tx2="dk2" accent1="accent1" accent2="accent2" accent3="accent3" accent4="accent4" accent5="accent5" accent6="accent6" hlink="hlink" folHlink="folHlink"/>
  <p:sldLayoutIdLst>
    <p:sldLayoutId id="2147493580" r:id="rId1"/>
    <p:sldLayoutId id="2147493565" r:id="rId2"/>
    <p:sldLayoutId id="2147493573" r:id="rId3"/>
    <p:sldLayoutId id="2147493575" r:id="rId4"/>
    <p:sldLayoutId id="2147493563" r:id="rId5"/>
    <p:sldLayoutId id="2147493574" r:id="rId6"/>
    <p:sldLayoutId id="2147493576" r:id="rId7"/>
    <p:sldLayoutId id="2147493567" r:id="rId8"/>
    <p:sldLayoutId id="2147493568" r:id="rId9"/>
    <p:sldLayoutId id="2147493577" r:id="rId10"/>
    <p:sldLayoutId id="2147493579" r:id="rId11"/>
    <p:sldLayoutId id="2147493578" r:id="rId12"/>
    <p:sldLayoutId id="2147493557" r:id="rId13"/>
    <p:sldLayoutId id="2147493581" r:id="rId14"/>
    <p:sldLayoutId id="2147493582" r:id="rId15"/>
    <p:sldLayoutId id="2147493583" r:id="rId16"/>
  </p:sldLayoutIdLst>
  <p:timing>
    <p:tnLst>
      <p:par>
        <p:cTn id="1" dur="indefinite" restart="never" nodeType="tmRoot"/>
      </p:par>
    </p:tnLst>
  </p:timing>
  <p:hf hdr="0"/>
  <p:txStyles>
    <p:titleStyle>
      <a:lvl1pPr algn="l" defTabSz="806501"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p:bodyStyle>
    <p:otherStyle>
      <a:defPPr>
        <a:defRPr lang="de-DE"/>
      </a:defPPr>
      <a:lvl1pPr marL="0" algn="l" defTabSz="806501" rtl="0" eaLnBrk="1" latinLnBrk="0" hangingPunct="1">
        <a:defRPr sz="1600" kern="1200">
          <a:solidFill>
            <a:schemeClr val="tx1"/>
          </a:solidFill>
          <a:latin typeface="+mn-lt"/>
          <a:ea typeface="+mn-ea"/>
          <a:cs typeface="+mn-cs"/>
        </a:defRPr>
      </a:lvl1pPr>
      <a:lvl2pPr marL="403250" algn="l" defTabSz="806501" rtl="0" eaLnBrk="1" latinLnBrk="0" hangingPunct="1">
        <a:defRPr sz="1600" kern="1200">
          <a:solidFill>
            <a:schemeClr val="tx1"/>
          </a:solidFill>
          <a:latin typeface="+mn-lt"/>
          <a:ea typeface="+mn-ea"/>
          <a:cs typeface="+mn-cs"/>
        </a:defRPr>
      </a:lvl2pPr>
      <a:lvl3pPr marL="806501" algn="l" defTabSz="806501" rtl="0" eaLnBrk="1" latinLnBrk="0" hangingPunct="1">
        <a:defRPr sz="1600" kern="1200">
          <a:solidFill>
            <a:schemeClr val="tx1"/>
          </a:solidFill>
          <a:latin typeface="+mn-lt"/>
          <a:ea typeface="+mn-ea"/>
          <a:cs typeface="+mn-cs"/>
        </a:defRPr>
      </a:lvl3pPr>
      <a:lvl4pPr marL="1209751" algn="l" defTabSz="806501" rtl="0" eaLnBrk="1" latinLnBrk="0" hangingPunct="1">
        <a:defRPr sz="1600" kern="1200">
          <a:solidFill>
            <a:schemeClr val="tx1"/>
          </a:solidFill>
          <a:latin typeface="+mn-lt"/>
          <a:ea typeface="+mn-ea"/>
          <a:cs typeface="+mn-cs"/>
        </a:defRPr>
      </a:lvl4pPr>
      <a:lvl5pPr marL="1613002" algn="l" defTabSz="806501" rtl="0" eaLnBrk="1" latinLnBrk="0" hangingPunct="1">
        <a:defRPr sz="1600" kern="1200">
          <a:solidFill>
            <a:schemeClr val="tx1"/>
          </a:solidFill>
          <a:latin typeface="+mn-lt"/>
          <a:ea typeface="+mn-ea"/>
          <a:cs typeface="+mn-cs"/>
        </a:defRPr>
      </a:lvl5pPr>
      <a:lvl6pPr marL="2016252" algn="l" defTabSz="806501" rtl="0" eaLnBrk="1" latinLnBrk="0" hangingPunct="1">
        <a:defRPr sz="1600" kern="1200">
          <a:solidFill>
            <a:schemeClr val="tx1"/>
          </a:solidFill>
          <a:latin typeface="+mn-lt"/>
          <a:ea typeface="+mn-ea"/>
          <a:cs typeface="+mn-cs"/>
        </a:defRPr>
      </a:lvl6pPr>
      <a:lvl7pPr marL="2419502" algn="l" defTabSz="806501" rtl="0" eaLnBrk="1" latinLnBrk="0" hangingPunct="1">
        <a:defRPr sz="1600" kern="1200">
          <a:solidFill>
            <a:schemeClr val="tx1"/>
          </a:solidFill>
          <a:latin typeface="+mn-lt"/>
          <a:ea typeface="+mn-ea"/>
          <a:cs typeface="+mn-cs"/>
        </a:defRPr>
      </a:lvl7pPr>
      <a:lvl8pPr marL="2822753" algn="l" defTabSz="806501" rtl="0" eaLnBrk="1" latinLnBrk="0" hangingPunct="1">
        <a:defRPr sz="1600" kern="1200">
          <a:solidFill>
            <a:schemeClr val="tx1"/>
          </a:solidFill>
          <a:latin typeface="+mn-lt"/>
          <a:ea typeface="+mn-ea"/>
          <a:cs typeface="+mn-cs"/>
        </a:defRPr>
      </a:lvl8pPr>
      <a:lvl9pPr marL="3226003" algn="l" defTabSz="806501"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40" userDrawn="1">
          <p15:clr>
            <a:srgbClr val="F26B43"/>
          </p15:clr>
        </p15:guide>
        <p15:guide id="2" pos="158" userDrawn="1">
          <p15:clr>
            <a:srgbClr val="F26B43"/>
          </p15:clr>
        </p15:guide>
        <p15:guide id="3" pos="396" userDrawn="1">
          <p15:clr>
            <a:srgbClr val="F26B43"/>
          </p15:clr>
        </p15:guide>
        <p15:guide id="4" pos="3720" userDrawn="1">
          <p15:clr>
            <a:srgbClr val="F26B43"/>
          </p15:clr>
        </p15:guide>
        <p15:guide id="5" pos="3948" userDrawn="1">
          <p15:clr>
            <a:srgbClr val="F26B43"/>
          </p15:clr>
        </p15:guide>
        <p15:guide id="6" pos="4611" userDrawn="1">
          <p15:clr>
            <a:srgbClr val="F26B43"/>
          </p15:clr>
        </p15:guide>
        <p15:guide id="7" pos="5315" userDrawn="1">
          <p15:clr>
            <a:srgbClr val="F26B43"/>
          </p15:clr>
        </p15:guide>
        <p15:guide id="8" pos="7283" userDrawn="1">
          <p15:clr>
            <a:srgbClr val="F26B43"/>
          </p15:clr>
        </p15:guide>
        <p15:guide id="9" pos="7524" userDrawn="1">
          <p15:clr>
            <a:srgbClr val="F26B43"/>
          </p15:clr>
        </p15:guide>
        <p15:guide id="10" orient="horz" pos="792" userDrawn="1">
          <p15:clr>
            <a:srgbClr val="F26B43"/>
          </p15:clr>
        </p15:guide>
        <p15:guide id="11" orient="horz" pos="1400" userDrawn="1">
          <p15:clr>
            <a:srgbClr val="F26B43"/>
          </p15:clr>
        </p15:guide>
        <p15:guide id="12" orient="horz" pos="3883" userDrawn="1">
          <p15:clr>
            <a:srgbClr val="F26B43"/>
          </p15:clr>
        </p15:guide>
        <p15:guide id="13"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slide" Target="slide45.xml"/><Relationship Id="rId18" Type="http://schemas.openxmlformats.org/officeDocument/2006/relationships/slide" Target="slide53.xml"/><Relationship Id="rId3" Type="http://schemas.openxmlformats.org/officeDocument/2006/relationships/slide" Target="slide34.xml"/><Relationship Id="rId21" Type="http://schemas.openxmlformats.org/officeDocument/2006/relationships/slide" Target="slide28.xml"/><Relationship Id="rId7" Type="http://schemas.openxmlformats.org/officeDocument/2006/relationships/slide" Target="slide26.xml"/><Relationship Id="rId12" Type="http://schemas.openxmlformats.org/officeDocument/2006/relationships/slide" Target="slide30.xml"/><Relationship Id="rId17" Type="http://schemas.openxmlformats.org/officeDocument/2006/relationships/slide" Target="slide44.xml"/><Relationship Id="rId2" Type="http://schemas.openxmlformats.org/officeDocument/2006/relationships/slide" Target="slide51.xml"/><Relationship Id="rId16" Type="http://schemas.openxmlformats.org/officeDocument/2006/relationships/slide" Target="slide38.xml"/><Relationship Id="rId20" Type="http://schemas.openxmlformats.org/officeDocument/2006/relationships/slide" Target="slide39.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slide" Target="slide40.xml"/><Relationship Id="rId24" Type="http://schemas.openxmlformats.org/officeDocument/2006/relationships/slide" Target="slide32.xml"/><Relationship Id="rId5" Type="http://schemas.openxmlformats.org/officeDocument/2006/relationships/slide" Target="slide29.xml"/><Relationship Id="rId15" Type="http://schemas.openxmlformats.org/officeDocument/2006/relationships/slide" Target="slide48.xml"/><Relationship Id="rId23" Type="http://schemas.openxmlformats.org/officeDocument/2006/relationships/slide" Target="slide43.xml"/><Relationship Id="rId10" Type="http://schemas.openxmlformats.org/officeDocument/2006/relationships/slide" Target="slide33.xml"/><Relationship Id="rId19" Type="http://schemas.openxmlformats.org/officeDocument/2006/relationships/slide" Target="slide27.xml"/><Relationship Id="rId4" Type="http://schemas.openxmlformats.org/officeDocument/2006/relationships/slide" Target="slide37.xml"/><Relationship Id="rId9" Type="http://schemas.openxmlformats.org/officeDocument/2006/relationships/slide" Target="slide36.xml"/><Relationship Id="rId14" Type="http://schemas.openxmlformats.org/officeDocument/2006/relationships/slide" Target="slide50.xml"/><Relationship Id="rId22" Type="http://schemas.openxmlformats.org/officeDocument/2006/relationships/slide" Target="slide56.xml"/></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slide" Target="slide21.xml"/><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slide" Target="slide24.xml"/><Relationship Id="rId9" Type="http://schemas.openxmlformats.org/officeDocument/2006/relationships/image" Target="../media/image26.png"/><Relationship Id="rId1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png"/><Relationship Id="rId3" Type="http://schemas.openxmlformats.org/officeDocument/2006/relationships/slide" Target="slide24.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slide" Target="slide21.xml"/><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jp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für die Entwicklung und Anwendung (energiewirtschaftlicher)</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Funktionen (Apps) am Beispiel einer selbst</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entwickelten Funktion</a:t>
            </a:r>
            <a:endParaRPr sz="2000" b="0" i="0" u="none" strike="noStrike" cap="none" dirty="0">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00517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Transaktion „BP“</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96" y="1212036"/>
            <a:ext cx="7317383" cy="370442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666" y="4255239"/>
            <a:ext cx="8794242" cy="2179509"/>
          </a:xfrm>
          <a:prstGeom prst="rect">
            <a:avLst/>
          </a:prstGeom>
          <a:ln w="28575">
            <a:solidFill>
              <a:schemeClr val="accent1"/>
            </a:solidFill>
          </a:ln>
        </p:spPr>
      </p:pic>
    </p:spTree>
    <p:extLst>
      <p:ext uri="{BB962C8B-B14F-4D97-AF65-F5344CB8AC3E}">
        <p14:creationId xmlns:p14="http://schemas.microsoft.com/office/powerpoint/2010/main" val="144032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69B3F210-9E42-40BF-96A7-8587D2164DF0}"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6" name="Titel 5"/>
          <p:cNvSpPr>
            <a:spLocks noGrp="1"/>
          </p:cNvSpPr>
          <p:nvPr>
            <p:ph type="title"/>
          </p:nvPr>
        </p:nvSpPr>
        <p:spPr/>
        <p:txBody>
          <a:bodyPr/>
          <a:lstStyle/>
          <a:p>
            <a:r>
              <a:rPr lang="de-DE" dirty="0" smtClean="0"/>
              <a:t>Vorgehen</a:t>
            </a:r>
            <a:endParaRPr lang="de-DE" dirty="0"/>
          </a:p>
        </p:txBody>
      </p:sp>
      <p:sp>
        <p:nvSpPr>
          <p:cNvPr id="8" name="Rechteck 7"/>
          <p:cNvSpPr/>
          <p:nvPr/>
        </p:nvSpPr>
        <p:spPr>
          <a:xfrm>
            <a:off x="561975" y="14668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Auswahl der Transaktion</a:t>
            </a:r>
          </a:p>
        </p:txBody>
      </p:sp>
      <p:sp>
        <p:nvSpPr>
          <p:cNvPr id="9" name="Rechteck 8"/>
          <p:cNvSpPr/>
          <p:nvPr/>
        </p:nvSpPr>
        <p:spPr>
          <a:xfrm>
            <a:off x="4349475" y="1466850"/>
            <a:ext cx="288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Anwendungsarchitektur</a:t>
            </a:r>
          </a:p>
        </p:txBody>
      </p:sp>
      <p:sp>
        <p:nvSpPr>
          <p:cNvPr id="10" name="Rechteck 9"/>
          <p:cNvSpPr/>
          <p:nvPr/>
        </p:nvSpPr>
        <p:spPr>
          <a:xfrm>
            <a:off x="4349475" y="3124200"/>
            <a:ext cx="288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Sicherheit</a:t>
            </a:r>
            <a:endParaRPr lang="de-DE" sz="2000" dirty="0" smtClean="0">
              <a:solidFill>
                <a:schemeClr val="bg1"/>
              </a:solidFill>
            </a:endParaRPr>
          </a:p>
        </p:txBody>
      </p:sp>
      <p:sp>
        <p:nvSpPr>
          <p:cNvPr id="11" name="Rechteck 10"/>
          <p:cNvSpPr/>
          <p:nvPr/>
        </p:nvSpPr>
        <p:spPr>
          <a:xfrm>
            <a:off x="8410575" y="3124200"/>
            <a:ext cx="288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Entwicklungsumgebung</a:t>
            </a:r>
          </a:p>
        </p:txBody>
      </p:sp>
      <p:sp>
        <p:nvSpPr>
          <p:cNvPr id="12" name="Rechteck 11"/>
          <p:cNvSpPr/>
          <p:nvPr/>
        </p:nvSpPr>
        <p:spPr>
          <a:xfrm>
            <a:off x="8410575" y="47815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Evaluierungskriterien</a:t>
            </a:r>
          </a:p>
        </p:txBody>
      </p:sp>
      <p:cxnSp>
        <p:nvCxnSpPr>
          <p:cNvPr id="14" name="Gerade Verbindung mit Pfeil 13"/>
          <p:cNvCxnSpPr>
            <a:stCxn id="8" idx="3"/>
            <a:endCxn id="9" idx="1"/>
          </p:cNvCxnSpPr>
          <p:nvPr/>
        </p:nvCxnSpPr>
        <p:spPr>
          <a:xfrm>
            <a:off x="3441975" y="2006850"/>
            <a:ext cx="90750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6" name="Gerade Verbindung mit Pfeil 15"/>
          <p:cNvCxnSpPr>
            <a:stCxn id="9" idx="2"/>
            <a:endCxn id="10" idx="0"/>
          </p:cNvCxnSpPr>
          <p:nvPr/>
        </p:nvCxnSpPr>
        <p:spPr>
          <a:xfrm>
            <a:off x="5789475" y="2546850"/>
            <a:ext cx="0" cy="57735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8" name="Gerade Verbindung mit Pfeil 17"/>
          <p:cNvCxnSpPr>
            <a:stCxn id="10" idx="3"/>
            <a:endCxn id="11" idx="1"/>
          </p:cNvCxnSpPr>
          <p:nvPr/>
        </p:nvCxnSpPr>
        <p:spPr>
          <a:xfrm>
            <a:off x="7229475" y="3664200"/>
            <a:ext cx="118110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3" name="Gerade Verbindung mit Pfeil 22"/>
          <p:cNvCxnSpPr>
            <a:stCxn id="11" idx="2"/>
            <a:endCxn id="12" idx="0"/>
          </p:cNvCxnSpPr>
          <p:nvPr/>
        </p:nvCxnSpPr>
        <p:spPr>
          <a:xfrm>
            <a:off x="9850575" y="4204200"/>
            <a:ext cx="0" cy="57735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1897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12</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295135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13</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3" name="Grafik 2"/>
          <p:cNvPicPr>
            <a:picLocks noChangeAspect="1"/>
          </p:cNvPicPr>
          <p:nvPr/>
        </p:nvPicPr>
        <p:blipFill rotWithShape="1">
          <a:blip r:embed="rId3"/>
          <a:srcRect l="2200" t="1014" r="2876" b="1"/>
          <a:stretch/>
        </p:blipFill>
        <p:spPr>
          <a:xfrm>
            <a:off x="790575" y="1106179"/>
            <a:ext cx="9287509" cy="4789796"/>
          </a:xfrm>
          <a:prstGeom prst="rect">
            <a:avLst/>
          </a:prstGeom>
        </p:spPr>
      </p:pic>
      <p:pic>
        <p:nvPicPr>
          <p:cNvPr id="4" name="Grafik 3"/>
          <p:cNvPicPr>
            <a:picLocks noChangeAspect="1"/>
          </p:cNvPicPr>
          <p:nvPr/>
        </p:nvPicPr>
        <p:blipFill rotWithShape="1">
          <a:blip r:embed="rId4"/>
          <a:srcRect l="3588" t="8333" r="18833"/>
          <a:stretch/>
        </p:blipFill>
        <p:spPr>
          <a:xfrm>
            <a:off x="8546774" y="4722427"/>
            <a:ext cx="3295650" cy="1720056"/>
          </a:xfrm>
          <a:prstGeom prst="rect">
            <a:avLst/>
          </a:prstGeom>
          <a:ln w="57150">
            <a:noFill/>
          </a:ln>
        </p:spPr>
      </p:pic>
    </p:spTree>
    <p:extLst>
      <p:ext uri="{BB962C8B-B14F-4D97-AF65-F5344CB8AC3E}">
        <p14:creationId xmlns:p14="http://schemas.microsoft.com/office/powerpoint/2010/main" val="3793387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518752" y="3257633"/>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Sprach- und Auflösungsänderungen zur Laufzeit</a:t>
            </a:r>
            <a:endParaRPr sz="1800" dirty="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14</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24" name="Google Shape;324;p28"/>
          <p:cNvSpPr/>
          <p:nvPr/>
        </p:nvSpPr>
        <p:spPr>
          <a:xfrm>
            <a:off x="7128909" y="1483140"/>
            <a:ext cx="2232896" cy="1085850"/>
          </a:xfrm>
          <a:prstGeom prst="rect">
            <a:avLst/>
          </a:prstGeom>
          <a:solidFill>
            <a:schemeClr val="bg2"/>
          </a:solidFill>
          <a:ln>
            <a:noFill/>
          </a:ln>
        </p:spPr>
        <p:txBody>
          <a:bodyPr spcFirstLastPara="1" wrap="square" lIns="144000" tIns="144000" rIns="144000" bIns="144000" anchor="ctr" anchorCtr="0">
            <a:noAutofit/>
          </a:bodyPr>
          <a:lstStyle/>
          <a:p>
            <a:pPr marL="342900" marR="0" lvl="0" indent="-342900" rtl="0">
              <a:spcBef>
                <a:spcPts val="0"/>
              </a:spcBef>
              <a:spcAft>
                <a:spcPts val="0"/>
              </a:spcAft>
              <a:buClr>
                <a:schemeClr val="accent1"/>
              </a:buClr>
              <a:buSzPts val="1800"/>
              <a:buFont typeface="Calibri"/>
              <a:buChar char="-"/>
            </a:pPr>
            <a: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Umbenennung von Projekten</a:t>
            </a:r>
            <a:endParaRPr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325" name="Google Shape;325;p28"/>
          <p:cNvSpPr/>
          <p:nvPr/>
        </p:nvSpPr>
        <p:spPr>
          <a:xfrm>
            <a:off x="506148" y="5355415"/>
            <a:ext cx="1937577" cy="957863"/>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Anwendungs-</a:t>
            </a:r>
            <a:endParaRPr sz="1800" dirty="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dirty="0">
                <a:solidFill>
                  <a:schemeClr val="lt1"/>
                </a:solidFill>
                <a:latin typeface="Calibri"/>
                <a:ea typeface="Calibri"/>
                <a:cs typeface="Calibri"/>
                <a:sym typeface="Calibri"/>
              </a:rPr>
              <a:t>vorlagen</a:t>
            </a:r>
            <a:endParaRPr sz="1600" dirty="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5519221" y="2982264"/>
            <a:ext cx="6322142" cy="3511867"/>
          </a:xfrm>
          <a:prstGeom prst="rect">
            <a:avLst/>
          </a:prstGeom>
          <a:noFill/>
          <a:ln>
            <a:noFill/>
          </a:ln>
        </p:spPr>
      </p:pic>
      <p:sp>
        <p:nvSpPr>
          <p:cNvPr id="329" name="Google Shape;329;p28"/>
          <p:cNvSpPr/>
          <p:nvPr/>
        </p:nvSpPr>
        <p:spPr>
          <a:xfrm>
            <a:off x="4773663" y="108304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1" name="Google Shape;331;p28"/>
          <p:cNvSpPr/>
          <p:nvPr/>
        </p:nvSpPr>
        <p:spPr>
          <a:xfrm>
            <a:off x="2596125" y="5355415"/>
            <a:ext cx="2050022"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Vordefinierte Tests</a:t>
            </a:r>
            <a:endParaRPr sz="1800" dirty="0">
              <a:solidFill>
                <a:schemeClr val="lt1"/>
              </a:solidFill>
              <a:latin typeface="Calibri"/>
              <a:ea typeface="Calibri"/>
              <a:cs typeface="Calibri"/>
              <a:sym typeface="Calibri"/>
            </a:endParaRPr>
          </a:p>
        </p:txBody>
      </p:sp>
      <p:sp>
        <p:nvSpPr>
          <p:cNvPr id="332" name="Google Shape;332;p28"/>
          <p:cNvSpPr/>
          <p:nvPr/>
        </p:nvSpPr>
        <p:spPr>
          <a:xfrm>
            <a:off x="528201" y="4306524"/>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Versionsverwaltung </a:t>
            </a:r>
            <a:r>
              <a:rPr lang="de-DE" sz="1800" dirty="0">
                <a:solidFill>
                  <a:schemeClr val="lt1"/>
                </a:solidFill>
                <a:latin typeface="Calibri"/>
                <a:ea typeface="Calibri"/>
                <a:cs typeface="Calibri"/>
                <a:sym typeface="Calibri"/>
              </a:rPr>
              <a:t>mit </a:t>
            </a:r>
            <a:r>
              <a:rPr lang="de-DE" sz="1800" dirty="0" err="1">
                <a:solidFill>
                  <a:schemeClr val="lt1"/>
                </a:solidFill>
                <a:latin typeface="Calibri"/>
                <a:ea typeface="Calibri"/>
                <a:cs typeface="Calibri"/>
                <a:sym typeface="Calibri"/>
              </a:rPr>
              <a:t>Git</a:t>
            </a:r>
            <a:endParaRPr sz="1800" dirty="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5005439" y="1121215"/>
            <a:ext cx="1752072" cy="1752072"/>
          </a:xfrm>
          <a:prstGeom prst="rect">
            <a:avLst/>
          </a:prstGeom>
          <a:noFill/>
          <a:ln>
            <a:noFill/>
          </a:ln>
        </p:spPr>
      </p:pic>
      <p:sp>
        <p:nvSpPr>
          <p:cNvPr id="2" name="Textfeld 1"/>
          <p:cNvSpPr txBox="1"/>
          <p:nvPr/>
        </p:nvSpPr>
        <p:spPr>
          <a:xfrm>
            <a:off x="5188356" y="2695980"/>
            <a:ext cx="1940553"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https://twitter.com/SAPWebIDE</a:t>
            </a:r>
            <a:endParaRPr lang="de-DE" sz="700" dirty="0" smtClean="0"/>
          </a:p>
        </p:txBody>
      </p:sp>
      <p:sp>
        <p:nvSpPr>
          <p:cNvPr id="15" name="Google Shape;324;p28"/>
          <p:cNvSpPr/>
          <p:nvPr/>
        </p:nvSpPr>
        <p:spPr>
          <a:xfrm>
            <a:off x="9539267" y="1483140"/>
            <a:ext cx="2232896" cy="1085850"/>
          </a:xfrm>
          <a:prstGeom prst="rect">
            <a:avLst/>
          </a:prstGeom>
          <a:solidFill>
            <a:schemeClr val="bg2"/>
          </a:solidFill>
          <a:ln>
            <a:noFill/>
          </a:ln>
        </p:spPr>
        <p:txBody>
          <a:bodyPr spcFirstLastPara="1" wrap="square" lIns="144000" tIns="144000" rIns="144000" bIns="144000" anchor="ctr" anchorCtr="0">
            <a:noAutofit/>
          </a:bodyPr>
          <a:lstStyle/>
          <a:p>
            <a:pPr marL="342900" marR="0" lvl="0" indent="-342900" rtl="0">
              <a:spcBef>
                <a:spcPts val="0"/>
              </a:spcBef>
              <a:spcAft>
                <a:spcPts val="0"/>
              </a:spcAft>
              <a:buClr>
                <a:schemeClr val="accent1"/>
              </a:buClr>
              <a:buSzPts val="1800"/>
              <a:buFont typeface="Calibri"/>
              <a:buChar char="-"/>
            </a:pPr>
            <a:r>
              <a:rPr lang="de-DE" sz="1800" dirty="0" err="1"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Git</a:t>
            </a:r>
            <a: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-Dienst</a:t>
            </a:r>
            <a:endParaRPr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Tree>
    <p:extLst>
      <p:ext uri="{BB962C8B-B14F-4D97-AF65-F5344CB8AC3E}">
        <p14:creationId xmlns:p14="http://schemas.microsoft.com/office/powerpoint/2010/main" val="7750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15</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736801" y="3448800"/>
            <a:ext cx="4348800" cy="2728800"/>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Verschiedene Protokolle</a:t>
            </a:r>
          </a:p>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Kostenlos</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Installierbare und portable Version</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SSL-verschlüsselte Verbindung</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Hochverfügbarkeitsmodus</a:t>
            </a:r>
            <a:endParaRPr dirty="0"/>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p:txBody>
      </p:sp>
      <p:sp>
        <p:nvSpPr>
          <p:cNvPr id="343" name="Google Shape;343;p29"/>
          <p:cNvSpPr/>
          <p:nvPr/>
        </p:nvSpPr>
        <p:spPr>
          <a:xfrm>
            <a:off x="3736801" y="1477984"/>
            <a:ext cx="43488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dirty="0" smtClean="0">
                <a:solidFill>
                  <a:schemeClr val="lt1"/>
                </a:solidFill>
                <a:latin typeface="Calibri"/>
                <a:ea typeface="Calibri"/>
                <a:cs typeface="Calibri"/>
                <a:sym typeface="Calibri"/>
              </a:rPr>
              <a:t>Verbindungen</a:t>
            </a:r>
          </a:p>
          <a:p>
            <a:pPr marL="0" marR="0" lvl="0" indent="0" algn="ctr" rtl="0">
              <a:spcBef>
                <a:spcPts val="0"/>
              </a:spcBef>
              <a:spcAft>
                <a:spcPts val="0"/>
              </a:spcAft>
              <a:buNone/>
            </a:pPr>
            <a:r>
              <a:rPr lang="de-DE" b="1" dirty="0" smtClean="0">
                <a:solidFill>
                  <a:schemeClr val="lt1"/>
                </a:solidFill>
                <a:latin typeface="Calibri"/>
                <a:ea typeface="Calibri"/>
                <a:cs typeface="Calibri"/>
                <a:sym typeface="Calibri"/>
              </a:rPr>
              <a:t>(SAP Cloud Connector)</a:t>
            </a:r>
            <a:endParaRPr sz="25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0505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16</a:t>
            </a:fld>
            <a:endParaRPr sz="800">
              <a:solidFill>
                <a:srgbClr val="686868"/>
              </a:solidFill>
              <a:latin typeface="Calibri"/>
              <a:ea typeface="Calibri"/>
              <a:cs typeface="Calibri"/>
              <a:sym typeface="Calibri"/>
            </a:endParaRPr>
          </a:p>
        </p:txBody>
      </p:sp>
      <p:sp>
        <p:nvSpPr>
          <p:cNvPr id="358" name="Google Shape;358;p30"/>
          <p:cNvSpPr txBox="1">
            <a:spLocks noGrp="1"/>
          </p:cNvSpPr>
          <p:nvPr>
            <p:ph type="body" idx="7"/>
          </p:nvPr>
        </p:nvSpPr>
        <p:spPr>
          <a:xfrm>
            <a:off x="3883948" y="3852898"/>
            <a:ext cx="2032302" cy="2321400"/>
          </a:xfrm>
          <a:prstGeom prst="rect">
            <a:avLst/>
          </a:prstGeom>
          <a:solidFill>
            <a:schemeClr val="accent4"/>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lt1"/>
                </a:solidFill>
                <a:latin typeface="Calibri"/>
                <a:ea typeface="Calibri"/>
                <a:cs typeface="Calibri"/>
                <a:sym typeface="Calibri"/>
              </a:rPr>
              <a:t>NUTZERERLEBNIS</a:t>
            </a:r>
            <a:endParaRPr dirty="0"/>
          </a:p>
        </p:txBody>
      </p:sp>
      <p:sp>
        <p:nvSpPr>
          <p:cNvPr id="359" name="Google Shape;359;p30"/>
          <p:cNvSpPr txBox="1">
            <a:spLocks noGrp="1"/>
          </p:cNvSpPr>
          <p:nvPr>
            <p:ph type="body" idx="8"/>
          </p:nvPr>
        </p:nvSpPr>
        <p:spPr>
          <a:xfrm>
            <a:off x="6103960" y="3852898"/>
            <a:ext cx="2032302" cy="2321400"/>
          </a:xfrm>
          <a:prstGeom prst="rect">
            <a:avLst/>
          </a:prstGeom>
          <a:solidFill>
            <a:schemeClr val="bg2"/>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accent1"/>
                </a:solidFill>
                <a:latin typeface="Calibri"/>
                <a:ea typeface="Calibri"/>
                <a:cs typeface="Calibri"/>
                <a:sym typeface="Calibri"/>
              </a:rPr>
              <a:t>EINSTIEG</a:t>
            </a:r>
            <a:endParaRPr dirty="0"/>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 name="Textplatzhalter 2"/>
          <p:cNvSpPr>
            <a:spLocks noGrp="1"/>
          </p:cNvSpPr>
          <p:nvPr>
            <p:ph type="body" idx="2"/>
          </p:nvPr>
        </p:nvSpPr>
        <p:spPr>
          <a:xfrm>
            <a:off x="4900099" y="1292172"/>
            <a:ext cx="2032302" cy="2322000"/>
          </a:xfrm>
          <a:solidFill>
            <a:schemeClr val="accent1"/>
          </a:solidFill>
          <a:ln w="25400" cap="flat" cmpd="sng">
            <a:noFill/>
            <a:prstDash val="solid"/>
            <a:round/>
            <a:headEnd type="none" w="sm" len="sm"/>
            <a:tailEnd type="none" w="sm" len="sm"/>
          </a:ln>
        </p:spPr>
        <p:txBody>
          <a:bodyPr spcFirstLastPara="1" vert="horz" wrap="square" lIns="158750" tIns="158750" rIns="127000" bIns="127000" rtlCol="0" anchor="ctr" anchorCtr="0">
            <a:noAutofit/>
          </a:bodyPr>
          <a:lstStyle/>
          <a:p>
            <a:pPr marL="0" indent="0" algn="ctr">
              <a:spcBef>
                <a:spcPts val="0"/>
              </a:spcBef>
            </a:pPr>
            <a:r>
              <a:rPr lang="de-DE" cap="all" dirty="0">
                <a:solidFill>
                  <a:schemeClr val="lt1"/>
                </a:solidFill>
              </a:rPr>
              <a:t>Umfang der Testversion</a:t>
            </a:r>
          </a:p>
        </p:txBody>
      </p:sp>
    </p:spTree>
    <p:extLst>
      <p:ext uri="{BB962C8B-B14F-4D97-AF65-F5344CB8AC3E}">
        <p14:creationId xmlns:p14="http://schemas.microsoft.com/office/powerpoint/2010/main" val="3005802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p:cNvSpPr/>
          <p:nvPr/>
        </p:nvSpPr>
        <p:spPr>
          <a:xfrm>
            <a:off x="5837437" y="5510565"/>
            <a:ext cx="540000" cy="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17</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a:xfrm>
            <a:off x="630001" y="351299"/>
            <a:ext cx="9780091" cy="443198"/>
          </a:xfrm>
        </p:spPr>
        <p:txBody>
          <a:bodyPr/>
          <a:lstStyle/>
          <a:p>
            <a:r>
              <a:rPr lang="de-DE" dirty="0" smtClean="0"/>
              <a:t>Fazit</a:t>
            </a:r>
            <a:endParaRPr lang="de-DE" dirty="0"/>
          </a:p>
        </p:txBody>
      </p:sp>
      <p:pic>
        <p:nvPicPr>
          <p:cNvPr id="7" name="Google Shape;314;p27"/>
          <p:cNvPicPr preferRelativeResize="0"/>
          <p:nvPr/>
        </p:nvPicPr>
        <p:blipFill rotWithShape="1">
          <a:blip r:embed="rId3">
            <a:alphaModFix/>
          </a:blip>
          <a:srcRect/>
          <a:stretch/>
        </p:blipFill>
        <p:spPr>
          <a:xfrm>
            <a:off x="6595825" y="1752600"/>
            <a:ext cx="541070" cy="541070"/>
          </a:xfrm>
          <a:prstGeom prst="rect">
            <a:avLst/>
          </a:prstGeom>
          <a:noFill/>
          <a:ln>
            <a:noFill/>
          </a:ln>
        </p:spPr>
      </p:pic>
      <p:pic>
        <p:nvPicPr>
          <p:cNvPr id="8" name="Google Shape;314;p27"/>
          <p:cNvPicPr preferRelativeResize="0"/>
          <p:nvPr/>
        </p:nvPicPr>
        <p:blipFill rotWithShape="1">
          <a:blip r:embed="rId3">
            <a:alphaModFix/>
          </a:blip>
          <a:srcRect/>
          <a:stretch/>
        </p:blipFill>
        <p:spPr>
          <a:xfrm>
            <a:off x="3919300" y="2219325"/>
            <a:ext cx="541070" cy="541070"/>
          </a:xfrm>
          <a:prstGeom prst="rect">
            <a:avLst/>
          </a:prstGeom>
          <a:noFill/>
          <a:ln>
            <a:noFill/>
          </a:ln>
        </p:spPr>
      </p:pic>
      <p:pic>
        <p:nvPicPr>
          <p:cNvPr id="9" name="Google Shape;314;p27"/>
          <p:cNvPicPr preferRelativeResize="0"/>
          <p:nvPr/>
        </p:nvPicPr>
        <p:blipFill rotWithShape="1">
          <a:blip r:embed="rId3">
            <a:alphaModFix/>
          </a:blip>
          <a:srcRect/>
          <a:stretch/>
        </p:blipFill>
        <p:spPr>
          <a:xfrm>
            <a:off x="8224600" y="2760395"/>
            <a:ext cx="541070" cy="541070"/>
          </a:xfrm>
          <a:prstGeom prst="rect">
            <a:avLst/>
          </a:prstGeom>
          <a:noFill/>
          <a:ln>
            <a:noFill/>
          </a:ln>
        </p:spPr>
      </p:pic>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432" y="4958677"/>
            <a:ext cx="536585" cy="542682"/>
          </a:xfrm>
          <a:prstGeom prst="rect">
            <a:avLst/>
          </a:prstGeom>
        </p:spPr>
      </p:pic>
      <p:pic>
        <p:nvPicPr>
          <p:cNvPr id="12" name="Google Shape;303;p26"/>
          <p:cNvPicPr preferRelativeResize="0"/>
          <p:nvPr/>
        </p:nvPicPr>
        <p:blipFill rotWithShape="1">
          <a:blip r:embed="rId5">
            <a:alphaModFix/>
          </a:blip>
          <a:srcRect/>
          <a:stretch/>
        </p:blipFill>
        <p:spPr>
          <a:xfrm>
            <a:off x="5838299" y="5510885"/>
            <a:ext cx="540000" cy="540000"/>
          </a:xfrm>
          <a:prstGeom prst="rect">
            <a:avLst/>
          </a:prstGeom>
          <a:noFill/>
          <a:ln>
            <a:noFill/>
          </a:ln>
        </p:spPr>
      </p:pic>
    </p:spTree>
    <p:extLst>
      <p:ext uri="{BB962C8B-B14F-4D97-AF65-F5344CB8AC3E}">
        <p14:creationId xmlns:p14="http://schemas.microsoft.com/office/powerpoint/2010/main" val="1123818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18</a:t>
            </a:fld>
            <a:endParaRPr sz="800">
              <a:solidFill>
                <a:srgbClr val="686868"/>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Probleme</a:t>
            </a:r>
            <a:endParaRPr dirty="0"/>
          </a:p>
        </p:txBody>
      </p:sp>
      <p:sp>
        <p:nvSpPr>
          <p:cNvPr id="390" name="Google Shape;390;p32"/>
          <p:cNvSpPr/>
          <p:nvPr/>
        </p:nvSpPr>
        <p:spPr>
          <a:xfrm rot="20594760" flipH="1">
            <a:off x="9212818" y="1879300"/>
            <a:ext cx="2540642" cy="3654381"/>
          </a:xfrm>
          <a:prstGeom prst="lightningBol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 name="Abgerundetes Rechteck 2"/>
          <p:cNvSpPr/>
          <p:nvPr/>
        </p:nvSpPr>
        <p:spPr>
          <a:xfrm>
            <a:off x="819150" y="1476374"/>
            <a:ext cx="3261472" cy="2209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t>Zugang</a:t>
            </a:r>
            <a:endParaRPr lang="de-DE" sz="2000" b="1" dirty="0" smtClean="0"/>
          </a:p>
          <a:p>
            <a:pPr algn="ctr"/>
            <a:endParaRPr lang="de-DE" sz="2000" dirty="0" smtClean="0"/>
          </a:p>
          <a:p>
            <a:pPr algn="ctr"/>
            <a:endParaRPr lang="de-DE" sz="2000" dirty="0" smtClean="0"/>
          </a:p>
          <a:p>
            <a:pPr algn="ctr"/>
            <a:endParaRPr lang="de-DE" sz="2000" dirty="0"/>
          </a:p>
          <a:p>
            <a:pPr algn="ctr"/>
            <a:endParaRPr lang="de-DE" sz="2000" dirty="0" smtClean="0"/>
          </a:p>
          <a:p>
            <a:pPr algn="ctr"/>
            <a:endParaRPr lang="de-DE" sz="2000" dirty="0" err="1" smtClean="0"/>
          </a:p>
        </p:txBody>
      </p:sp>
      <p:sp>
        <p:nvSpPr>
          <p:cNvPr id="11" name="Abgerundetes Rechteck 10"/>
          <p:cNvSpPr/>
          <p:nvPr/>
        </p:nvSpPr>
        <p:spPr>
          <a:xfrm>
            <a:off x="4400367" y="4031210"/>
            <a:ext cx="2810557" cy="20623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ln w="0"/>
                <a:solidFill>
                  <a:schemeClr val="bg1"/>
                </a:solidFill>
                <a:effectLst>
                  <a:outerShdw blurRad="38100" dist="25400" dir="5400000" algn="ctr" rotWithShape="0">
                    <a:srgbClr val="6E747A">
                      <a:alpha val="43000"/>
                    </a:srgbClr>
                  </a:outerShdw>
                </a:effectLst>
              </a:rPr>
              <a:t>Begriffe</a:t>
            </a:r>
          </a:p>
          <a:p>
            <a:pPr algn="ctr"/>
            <a:endParaRPr lang="de-DE" sz="2000" dirty="0" smtClean="0">
              <a:ln w="0"/>
              <a:solidFill>
                <a:schemeClr val="accent1"/>
              </a:solidFill>
              <a:effectLst>
                <a:outerShdw blurRad="38100" dist="25400" dir="5400000" algn="ctr" rotWithShape="0">
                  <a:srgbClr val="6E747A">
                    <a:alpha val="43000"/>
                  </a:srgbClr>
                </a:outerShdw>
              </a:effectLst>
            </a:endParaRPr>
          </a:p>
          <a:p>
            <a:pPr algn="ctr"/>
            <a:endParaRPr lang="de-DE" sz="3200" dirty="0">
              <a:ln w="0"/>
              <a:solidFill>
                <a:schemeClr val="accent1"/>
              </a:solidFill>
              <a:effectLst>
                <a:outerShdw blurRad="38100" dist="25400" dir="5400000" algn="ctr" rotWithShape="0">
                  <a:srgbClr val="6E747A">
                    <a:alpha val="43000"/>
                  </a:srgbClr>
                </a:outerShdw>
              </a:effectLst>
            </a:endParaRPr>
          </a:p>
          <a:p>
            <a:pPr algn="ctr"/>
            <a:endParaRPr lang="de-DE" sz="3600" dirty="0" smtClean="0">
              <a:ln w="0"/>
              <a:solidFill>
                <a:schemeClr val="accent1"/>
              </a:solidFill>
              <a:effectLst>
                <a:outerShdw blurRad="38100" dist="25400" dir="5400000" algn="ctr" rotWithShape="0">
                  <a:srgbClr val="6E747A">
                    <a:alpha val="43000"/>
                  </a:srgbClr>
                </a:outerShdw>
              </a:effectLst>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76" y="2196078"/>
            <a:ext cx="1358752" cy="1358752"/>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754" y="2196078"/>
            <a:ext cx="1358752" cy="1358752"/>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8888" y="4804566"/>
            <a:ext cx="1244032" cy="1201328"/>
          </a:xfrm>
          <a:prstGeom prst="rect">
            <a:avLst/>
          </a:prstGeom>
        </p:spPr>
      </p:pic>
    </p:spTree>
    <p:extLst>
      <p:ext uri="{BB962C8B-B14F-4D97-AF65-F5344CB8AC3E}">
        <p14:creationId xmlns:p14="http://schemas.microsoft.com/office/powerpoint/2010/main" val="1546174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19</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10" name="Textfeld 9"/>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
        <p:nvSpPr>
          <p:cNvPr id="12" name="Rechteck 11"/>
          <p:cNvSpPr/>
          <p:nvPr/>
        </p:nvSpPr>
        <p:spPr>
          <a:xfrm>
            <a:off x="4944184" y="2024118"/>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3" name="Rechteck 12"/>
          <p:cNvSpPr/>
          <p:nvPr/>
        </p:nvSpPr>
        <p:spPr>
          <a:xfrm>
            <a:off x="4953876" y="2850523"/>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14" name="Rechteck 13"/>
          <p:cNvSpPr/>
          <p:nvPr/>
        </p:nvSpPr>
        <p:spPr>
          <a:xfrm>
            <a:off x="8298275" y="2850522"/>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Tree>
    <p:extLst>
      <p:ext uri="{BB962C8B-B14F-4D97-AF65-F5344CB8AC3E}">
        <p14:creationId xmlns:p14="http://schemas.microsoft.com/office/powerpoint/2010/main" val="216975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3"/>
          </p:nvPr>
        </p:nvSpPr>
        <p:spPr>
          <a:xfrm>
            <a:off x="630002" y="1260000"/>
            <a:ext cx="5271165" cy="4355038"/>
          </a:xfrm>
        </p:spPr>
        <p:txBody>
          <a:bodyPr/>
          <a:lstStyle/>
          <a:p>
            <a:pPr>
              <a:lnSpc>
                <a:spcPct val="150000"/>
              </a:lnSpc>
              <a:spcAft>
                <a:spcPts val="600"/>
              </a:spcAft>
              <a:buFont typeface="Arial" panose="020B0604020202020204" pitchFamily="34" charset="0"/>
              <a:buChar char="•"/>
            </a:pPr>
            <a:r>
              <a:rPr lang="de-DE" dirty="0" smtClean="0"/>
              <a:t>Zielstellung</a:t>
            </a:r>
          </a:p>
          <a:p>
            <a:pPr>
              <a:lnSpc>
                <a:spcPct val="150000"/>
              </a:lnSpc>
              <a:spcAft>
                <a:spcPts val="600"/>
              </a:spcAft>
              <a:buFont typeface="Arial" panose="020B0604020202020204" pitchFamily="34" charset="0"/>
              <a:buChar char="•"/>
            </a:pPr>
            <a:r>
              <a:rPr lang="de-DE" dirty="0" smtClean="0"/>
              <a:t>Vorgehen</a:t>
            </a:r>
          </a:p>
          <a:p>
            <a:pPr>
              <a:lnSpc>
                <a:spcPct val="150000"/>
              </a:lnSpc>
              <a:spcAft>
                <a:spcPts val="600"/>
              </a:spcAft>
              <a:buFont typeface="Arial" panose="020B0604020202020204" pitchFamily="34" charset="0"/>
              <a:buChar char="•"/>
            </a:pPr>
            <a:r>
              <a:rPr lang="de-DE" dirty="0" smtClean="0"/>
              <a:t>Ergebnisse</a:t>
            </a:r>
          </a:p>
          <a:p>
            <a:pPr>
              <a:lnSpc>
                <a:spcPct val="150000"/>
              </a:lnSpc>
              <a:spcAft>
                <a:spcPts val="600"/>
              </a:spcAft>
              <a:buFont typeface="Arial" panose="020B0604020202020204" pitchFamily="34" charset="0"/>
              <a:buChar char="•"/>
            </a:pPr>
            <a:r>
              <a:rPr lang="de-DE" dirty="0" smtClean="0"/>
              <a:t>Fazit</a:t>
            </a:r>
          </a:p>
          <a:p>
            <a:pPr>
              <a:lnSpc>
                <a:spcPct val="150000"/>
              </a:lnSpc>
              <a:spcAft>
                <a:spcPts val="600"/>
              </a:spcAft>
              <a:buFont typeface="Arial" panose="020B0604020202020204" pitchFamily="34" charset="0"/>
              <a:buChar char="•"/>
            </a:pPr>
            <a:r>
              <a:rPr lang="de-DE" dirty="0" smtClean="0"/>
              <a:t>Ausblick</a:t>
            </a:r>
          </a:p>
          <a:p>
            <a:pPr>
              <a:buFont typeface="Arial" panose="020B0604020202020204" pitchFamily="34" charset="0"/>
              <a:buChar char="•"/>
            </a:pPr>
            <a:endParaRPr lang="de-DE" dirty="0" smtClean="0"/>
          </a:p>
          <a:p>
            <a:pPr>
              <a:buFont typeface="Arial" panose="020B0604020202020204" pitchFamily="34" charset="0"/>
              <a:buChar char="•"/>
            </a:pP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Übersicht</a:t>
            </a:r>
            <a:endParaRPr lang="de-DE" dirty="0"/>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32731" r="21492"/>
          <a:stretch/>
        </p:blipFill>
        <p:spPr>
          <a:xfrm>
            <a:off x="6076335" y="1176269"/>
            <a:ext cx="5710065" cy="5312798"/>
          </a:xfrm>
          <a:prstGeom prst="rect">
            <a:avLst/>
          </a:prstGeom>
        </p:spPr>
      </p:pic>
      <p:sp>
        <p:nvSpPr>
          <p:cNvPr id="5" name="Textfeld 4"/>
          <p:cNvSpPr txBox="1"/>
          <p:nvPr/>
        </p:nvSpPr>
        <p:spPr>
          <a:xfrm>
            <a:off x="6076335" y="648906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718890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20</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44184" y="2024118"/>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2" name="Rechteck 11"/>
          <p:cNvSpPr/>
          <p:nvPr/>
        </p:nvSpPr>
        <p:spPr>
          <a:xfrm>
            <a:off x="4944184" y="4454677"/>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34492" y="5245349"/>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8" name="Rechteck 17"/>
          <p:cNvSpPr/>
          <p:nvPr/>
        </p:nvSpPr>
        <p:spPr>
          <a:xfrm>
            <a:off x="7160193" y="5245350"/>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19" name="Rechteck 18"/>
          <p:cNvSpPr/>
          <p:nvPr/>
        </p:nvSpPr>
        <p:spPr>
          <a:xfrm>
            <a:off x="9404583" y="5245350"/>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Nicht-Cloud-Lösungen</a:t>
            </a:r>
          </a:p>
        </p:txBody>
      </p:sp>
      <p:sp>
        <p:nvSpPr>
          <p:cNvPr id="16" name="Rechteck 15"/>
          <p:cNvSpPr/>
          <p:nvPr/>
        </p:nvSpPr>
        <p:spPr>
          <a:xfrm>
            <a:off x="4953876" y="2850523"/>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17" name="Rechteck 16"/>
          <p:cNvSpPr/>
          <p:nvPr/>
        </p:nvSpPr>
        <p:spPr>
          <a:xfrm>
            <a:off x="8298275" y="2850522"/>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21" name="Textfeld 20"/>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391882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460897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dirty="0">
                <a:solidFill>
                  <a:srgbClr val="0070C0"/>
                </a:solidFill>
                <a:latin typeface="Calibri"/>
                <a:ea typeface="Calibri"/>
                <a:cs typeface="Calibri"/>
                <a:sym typeface="Calibri"/>
              </a:rPr>
              <a:t>Kontakt: </a:t>
            </a:r>
            <a:r>
              <a:rPr lang="de-DE" sz="1200" cap="none" dirty="0" smtClean="0">
                <a:solidFill>
                  <a:srgbClr val="0070C0"/>
                </a:solidFill>
                <a:latin typeface="Calibri"/>
                <a:ea typeface="Calibri"/>
                <a:cs typeface="Calibri"/>
                <a:sym typeface="Calibri"/>
              </a:rPr>
              <a:t>Angela Stöckert | </a:t>
            </a:r>
            <a:r>
              <a:rPr lang="de-DE" sz="1200" cap="none" dirty="0">
                <a:solidFill>
                  <a:srgbClr val="0070C0"/>
                </a:solidFill>
                <a:latin typeface="Calibri"/>
                <a:ea typeface="Calibri"/>
                <a:cs typeface="Calibri"/>
                <a:sym typeface="Calibri"/>
              </a:rPr>
              <a:t>+49 </a:t>
            </a:r>
            <a:r>
              <a:rPr lang="de-DE" sz="1200" dirty="0" smtClean="0">
                <a:solidFill>
                  <a:srgbClr val="0070C0"/>
                </a:solidFill>
                <a:latin typeface="Calibri"/>
                <a:ea typeface="Calibri"/>
                <a:cs typeface="Calibri"/>
                <a:sym typeface="Calibri"/>
              </a:rPr>
              <a:t>341 463 363 07</a:t>
            </a:r>
            <a:r>
              <a:rPr lang="de-DE" sz="1200" cap="none" dirty="0" smtClean="0">
                <a:solidFill>
                  <a:srgbClr val="0070C0"/>
                </a:solidFill>
                <a:latin typeface="Calibri"/>
                <a:ea typeface="Calibri"/>
                <a:cs typeface="Calibri"/>
                <a:sym typeface="Calibri"/>
              </a:rPr>
              <a:t> </a:t>
            </a:r>
            <a:r>
              <a:rPr lang="de-DE" sz="1200" cap="none" dirty="0">
                <a:solidFill>
                  <a:srgbClr val="0070C0"/>
                </a:solidFill>
                <a:latin typeface="Calibri"/>
                <a:ea typeface="Calibri"/>
                <a:cs typeface="Calibri"/>
                <a:sym typeface="Calibri"/>
              </a:rPr>
              <a:t>| </a:t>
            </a:r>
            <a:r>
              <a:rPr lang="de-DE" sz="1200" u="sng" cap="none" dirty="0" smtClean="0">
                <a:solidFill>
                  <a:schemeClr val="hlink"/>
                </a:solidFill>
                <a:latin typeface="Calibri"/>
                <a:ea typeface="Calibri"/>
                <a:cs typeface="Calibri"/>
                <a:sym typeface="Calibri"/>
              </a:rPr>
              <a:t>angela.stoeckert@googlemail.com</a:t>
            </a:r>
            <a:endParaRPr sz="1200" cap="none" dirty="0">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2481696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23</a:t>
            </a:fld>
            <a:endParaRPr lang="de-DE"/>
          </a:p>
        </p:txBody>
      </p:sp>
      <p:sp>
        <p:nvSpPr>
          <p:cNvPr id="6" name="Textplatzhalter 5"/>
          <p:cNvSpPr>
            <a:spLocks noGrp="1"/>
          </p:cNvSpPr>
          <p:nvPr>
            <p:ph type="body" sz="quarter" idx="13"/>
          </p:nvPr>
        </p:nvSpPr>
        <p:spPr>
          <a:xfrm>
            <a:off x="629999" y="1260000"/>
            <a:ext cx="10915199" cy="5119200"/>
          </a:xfrm>
        </p:spPr>
        <p:txBody>
          <a:bodyPr numCol="2"/>
          <a:lstStyle/>
          <a:p>
            <a:pPr marL="342900" indent="-342900">
              <a:buFont typeface="Arial" panose="020B0604020202020204" pitchFamily="34" charset="0"/>
              <a:buChar char="•"/>
            </a:pPr>
            <a:r>
              <a:rPr lang="de-DE" dirty="0" smtClean="0">
                <a:hlinkClick r:id="rId2" action="ppaction://hlinksldjump"/>
              </a:rPr>
              <a:t>Architektur der Anwendung</a:t>
            </a:r>
          </a:p>
          <a:p>
            <a:pPr marL="342900" indent="-342900">
              <a:buFont typeface="Arial" panose="020B0604020202020204" pitchFamily="34" charset="0"/>
              <a:buChar char="•"/>
            </a:pPr>
            <a:r>
              <a:rPr lang="de-DE" dirty="0" smtClean="0">
                <a:hlinkClick r:id="rId2" action="ppaction://hlinksldjump"/>
              </a:rPr>
              <a:t>Arvato Systems Perdata</a:t>
            </a:r>
            <a:endParaRPr lang="de-DE" dirty="0" smtClean="0"/>
          </a:p>
          <a:p>
            <a:pPr marL="342900" indent="-342900">
              <a:buFont typeface="Arial" panose="020B0604020202020204" pitchFamily="34" charset="0"/>
              <a:buChar char="•"/>
            </a:pPr>
            <a:r>
              <a:rPr lang="de-DE" dirty="0" smtClean="0">
                <a:hlinkClick r:id="rId3" action="ppaction://hlinksldjump"/>
              </a:rPr>
              <a:t>Cloud </a:t>
            </a:r>
            <a:r>
              <a:rPr lang="de-DE" dirty="0" err="1" smtClean="0">
                <a:hlinkClick r:id="rId3" action="ppaction://hlinksldjump"/>
              </a:rPr>
              <a:t>Foundry</a:t>
            </a:r>
            <a:r>
              <a:rPr lang="de-DE" dirty="0" smtClean="0">
                <a:hlinkClick r:id="rId3" action="ppaction://hlinksldjump"/>
              </a:rPr>
              <a:t> Umgebung</a:t>
            </a:r>
            <a:endParaRPr lang="de-DE" dirty="0" smtClean="0"/>
          </a:p>
          <a:p>
            <a:pPr marL="342900" indent="-342900">
              <a:buFont typeface="Arial" panose="020B0604020202020204" pitchFamily="34" charset="0"/>
              <a:buChar char="•"/>
            </a:pPr>
            <a:r>
              <a:rPr lang="de-DE" dirty="0" smtClean="0">
                <a:hlinkClick r:id="rId4" action="ppaction://hlinksldjump"/>
              </a:rPr>
              <a:t>Dienste auf der SAP Cloud </a:t>
            </a:r>
            <a:r>
              <a:rPr lang="de-DE" dirty="0" err="1" smtClean="0">
                <a:hlinkClick r:id="rId4" action="ppaction://hlinksldjump"/>
              </a:rPr>
              <a:t>Platform</a:t>
            </a:r>
            <a:endParaRPr lang="de-DE" dirty="0" smtClean="0"/>
          </a:p>
          <a:p>
            <a:pPr marL="342900" indent="-342900">
              <a:buFont typeface="Arial" panose="020B0604020202020204" pitchFamily="34" charset="0"/>
              <a:buChar char="•"/>
            </a:pPr>
            <a:r>
              <a:rPr lang="de-DE" dirty="0" smtClean="0">
                <a:hlinkClick r:id="rId5" action="ppaction://hlinksldjump"/>
              </a:rPr>
              <a:t>Dienstebenen SAP Cloud </a:t>
            </a:r>
            <a:r>
              <a:rPr lang="de-DE" dirty="0" err="1" smtClean="0">
                <a:hlinkClick r:id="rId5" action="ppaction://hlinksldjump"/>
              </a:rPr>
              <a:t>Platform</a:t>
            </a:r>
            <a:endParaRPr lang="de-DE" dirty="0" smtClean="0"/>
          </a:p>
          <a:p>
            <a:pPr marL="342900" indent="-342900">
              <a:buFont typeface="Arial" panose="020B0604020202020204" pitchFamily="34" charset="0"/>
              <a:buChar char="•"/>
            </a:pPr>
            <a:r>
              <a:rPr lang="de-DE" dirty="0" smtClean="0">
                <a:hlinkClick r:id="rId6" action="ppaction://hlinksldjump"/>
              </a:rPr>
              <a:t>Funktionale Anforderungen</a:t>
            </a:r>
            <a:endParaRPr lang="de-DE" dirty="0" smtClean="0"/>
          </a:p>
          <a:p>
            <a:pPr marL="342900" indent="-342900">
              <a:buFont typeface="Arial" panose="020B0604020202020204" pitchFamily="34" charset="0"/>
              <a:buChar char="•"/>
            </a:pPr>
            <a:r>
              <a:rPr lang="de-DE" dirty="0" smtClean="0">
                <a:hlinkClick r:id="rId7" action="ppaction://hlinksldjump"/>
              </a:rPr>
              <a:t>Geschichte des SAP ERP</a:t>
            </a:r>
            <a:endParaRPr lang="de-DE" dirty="0" smtClean="0"/>
          </a:p>
          <a:p>
            <a:pPr marL="342900" indent="-342900">
              <a:buFont typeface="Arial" panose="020B0604020202020204" pitchFamily="34" charset="0"/>
              <a:buChar char="•"/>
            </a:pPr>
            <a:r>
              <a:rPr lang="de-DE" dirty="0" smtClean="0">
                <a:hlinkClick r:id="rId8" action="ppaction://hlinksldjump"/>
              </a:rPr>
              <a:t>OData-Dienst</a:t>
            </a:r>
            <a:endParaRPr lang="de-DE" dirty="0" smtClean="0"/>
          </a:p>
          <a:p>
            <a:pPr marL="342900" indent="-342900">
              <a:buFont typeface="Arial" panose="020B0604020202020204" pitchFamily="34" charset="0"/>
              <a:buChar char="•"/>
            </a:pPr>
            <a:r>
              <a:rPr lang="de-DE" dirty="0" smtClean="0">
                <a:hlinkClick r:id="rId9" action="ppaction://hlinksldjump"/>
              </a:rPr>
              <a:t>Regionen in der SAP Cloud </a:t>
            </a:r>
            <a:r>
              <a:rPr lang="de-DE" dirty="0" err="1" smtClean="0">
                <a:hlinkClick r:id="rId9" action="ppaction://hlinksldjump"/>
              </a:rPr>
              <a:t>Platform</a:t>
            </a:r>
            <a:endParaRPr lang="de-DE" dirty="0" smtClean="0"/>
          </a:p>
          <a:p>
            <a:pPr marL="342900" indent="-342900">
              <a:buFont typeface="Arial" panose="020B0604020202020204" pitchFamily="34" charset="0"/>
              <a:buChar char="•"/>
            </a:pPr>
            <a:r>
              <a:rPr lang="de-DE" dirty="0" smtClean="0">
                <a:hlinkClick r:id="rId10" action="ppaction://hlinksldjump"/>
              </a:rPr>
              <a:t>SAP App Store</a:t>
            </a:r>
            <a:endParaRPr lang="de-DE" dirty="0" smtClean="0"/>
          </a:p>
          <a:p>
            <a:pPr marL="342900" indent="-342900">
              <a:buFont typeface="Arial" panose="020B0604020202020204" pitchFamily="34" charset="0"/>
              <a:buChar char="•"/>
            </a:pPr>
            <a:r>
              <a:rPr lang="de-DE" dirty="0" smtClean="0">
                <a:hlinkClick r:id="rId11" action="ppaction://hlinksldjump"/>
              </a:rPr>
              <a:t>SAP Cloud Connector</a:t>
            </a:r>
            <a:endParaRPr lang="de-DE" dirty="0" smtClean="0"/>
          </a:p>
          <a:p>
            <a:pPr marL="342900" indent="-342900">
              <a:buFont typeface="Arial" panose="020B0604020202020204" pitchFamily="34" charset="0"/>
              <a:buChar char="•"/>
            </a:pPr>
            <a:r>
              <a:rPr lang="de-DE" dirty="0" smtClean="0">
                <a:hlinkClick r:id="rId12" action="ppaction://hlinksldjump"/>
              </a:rPr>
              <a:t>SAP Cloud </a:t>
            </a:r>
            <a:r>
              <a:rPr lang="de-DE" dirty="0" err="1" smtClean="0">
                <a:hlinkClick r:id="rId12" action="ppaction://hlinksldjump"/>
              </a:rPr>
              <a:t>Platform</a:t>
            </a:r>
            <a:r>
              <a:rPr lang="de-DE" dirty="0" smtClean="0">
                <a:hlinkClick r:id="rId12" action="ppaction://hlinksldjump"/>
              </a:rPr>
              <a:t> (Auszug)</a:t>
            </a:r>
            <a:endParaRPr lang="de-DE" dirty="0" smtClean="0"/>
          </a:p>
          <a:p>
            <a:pPr marL="342900" indent="-342900">
              <a:buFont typeface="Arial" panose="020B0604020202020204" pitchFamily="34" charset="0"/>
              <a:buChar char="•"/>
            </a:pPr>
            <a:r>
              <a:rPr lang="de-DE" dirty="0" smtClean="0">
                <a:hlinkClick r:id="rId13" action="ppaction://hlinksldjump"/>
              </a:rPr>
              <a:t>SAP Fiori</a:t>
            </a:r>
            <a:endParaRPr lang="de-DE" dirty="0" smtClean="0"/>
          </a:p>
          <a:p>
            <a:pPr marL="342900" indent="-342900">
              <a:buFont typeface="Arial" panose="020B0604020202020204" pitchFamily="34" charset="0"/>
              <a:buChar char="•"/>
            </a:pPr>
            <a:r>
              <a:rPr lang="de-DE" dirty="0" smtClean="0">
                <a:hlinkClick r:id="rId14" action="ppaction://hlinksldjump"/>
              </a:rPr>
              <a:t>SAP Fiori Apps Reference Library</a:t>
            </a:r>
            <a:endParaRPr lang="de-DE" dirty="0" smtClean="0"/>
          </a:p>
          <a:p>
            <a:pPr marL="342900" indent="-342900">
              <a:buFont typeface="Arial" panose="020B0604020202020204" pitchFamily="34" charset="0"/>
              <a:buChar char="•"/>
            </a:pPr>
            <a:r>
              <a:rPr lang="de-DE" dirty="0" smtClean="0">
                <a:hlinkClick r:id="rId15" action="ppaction://hlinksldjump"/>
              </a:rPr>
              <a:t>SAP Fiori Launchpad</a:t>
            </a:r>
            <a:endParaRPr lang="de-DE" dirty="0" smtClean="0"/>
          </a:p>
          <a:p>
            <a:pPr marL="342900" indent="-342900">
              <a:buFont typeface="Arial" panose="020B0604020202020204" pitchFamily="34" charset="0"/>
              <a:buChar char="•"/>
            </a:pPr>
            <a:r>
              <a:rPr lang="de-DE" dirty="0" smtClean="0">
                <a:hlinkClick r:id="rId16" action="ppaction://hlinksldjump"/>
              </a:rPr>
              <a:t>SAP HANA</a:t>
            </a:r>
            <a:endParaRPr lang="de-DE" dirty="0" smtClean="0"/>
          </a:p>
          <a:p>
            <a:pPr marL="342900" indent="-342900">
              <a:buFont typeface="Arial" panose="020B0604020202020204" pitchFamily="34" charset="0"/>
              <a:buChar char="•"/>
            </a:pPr>
            <a:r>
              <a:rPr lang="de-DE" dirty="0" smtClean="0">
                <a:hlinkClick r:id="rId17" action="ppaction://hlinksldjump"/>
              </a:rPr>
              <a:t>SAPUI5 / OpenUI5</a:t>
            </a:r>
            <a:endParaRPr lang="de-DE" dirty="0" smtClean="0"/>
          </a:p>
          <a:p>
            <a:pPr marL="342900" indent="-342900">
              <a:buFont typeface="Arial" panose="020B0604020202020204" pitchFamily="34" charset="0"/>
              <a:buChar char="•"/>
            </a:pPr>
            <a:r>
              <a:rPr lang="de-DE" dirty="0" smtClean="0">
                <a:hlinkClick r:id="rId18" action="ppaction://hlinksldjump"/>
              </a:rPr>
              <a:t>Sicherheit</a:t>
            </a:r>
            <a:endParaRPr lang="de-DE" dirty="0" smtClean="0"/>
          </a:p>
          <a:p>
            <a:pPr marL="342900" indent="-342900">
              <a:buFont typeface="Arial" panose="020B0604020202020204" pitchFamily="34" charset="0"/>
              <a:buChar char="•"/>
            </a:pPr>
            <a:r>
              <a:rPr lang="de-DE" dirty="0" smtClean="0">
                <a:hlinkClick r:id="rId19" action="ppaction://hlinksldjump"/>
              </a:rPr>
              <a:t>Vergleich zwischen SAP ERP und SAP S/4 HANA</a:t>
            </a:r>
            <a:endParaRPr lang="de-DE" dirty="0" smtClean="0"/>
          </a:p>
          <a:p>
            <a:pPr marL="342900" indent="-342900">
              <a:buFont typeface="Arial" panose="020B0604020202020204" pitchFamily="34" charset="0"/>
              <a:buChar char="•"/>
            </a:pPr>
            <a:r>
              <a:rPr lang="de-DE" dirty="0" smtClean="0">
                <a:hlinkClick r:id="rId20" action="ppaction://hlinksldjump"/>
              </a:rPr>
              <a:t>Testzugänge</a:t>
            </a:r>
            <a:endParaRPr lang="de-DE" dirty="0" smtClean="0"/>
          </a:p>
          <a:p>
            <a:pPr marL="342900" indent="-342900">
              <a:buFont typeface="Arial" panose="020B0604020202020204" pitchFamily="34" charset="0"/>
              <a:buChar char="•"/>
            </a:pPr>
            <a:r>
              <a:rPr lang="de-DE" dirty="0" smtClean="0">
                <a:hlinkClick r:id="rId21" action="ppaction://hlinksldjump"/>
              </a:rPr>
              <a:t>Thesen</a:t>
            </a:r>
            <a:endParaRPr lang="de-DE" dirty="0" smtClean="0"/>
          </a:p>
          <a:p>
            <a:pPr marL="342900" indent="-342900">
              <a:buFont typeface="Arial" panose="020B0604020202020204" pitchFamily="34" charset="0"/>
              <a:buChar char="•"/>
            </a:pPr>
            <a:r>
              <a:rPr lang="de-DE" dirty="0" smtClean="0">
                <a:hlinkClick r:id="rId22" action="ppaction://hlinksldjump"/>
              </a:rPr>
              <a:t>Umsetzungsschritte</a:t>
            </a:r>
            <a:endParaRPr lang="de-DE" dirty="0" smtClean="0"/>
          </a:p>
          <a:p>
            <a:pPr marL="342900" indent="-342900">
              <a:buFont typeface="Arial" panose="020B0604020202020204" pitchFamily="34" charset="0"/>
              <a:buChar char="•"/>
            </a:pPr>
            <a:r>
              <a:rPr lang="de-DE" dirty="0" smtClean="0">
                <a:hlinkClick r:id="rId23" action="ppaction://hlinksldjump"/>
              </a:rPr>
              <a:t>Verfügbarkeit</a:t>
            </a:r>
            <a:endParaRPr lang="de-DE" dirty="0" smtClean="0"/>
          </a:p>
          <a:p>
            <a:pPr marL="342900" indent="-342900">
              <a:buFont typeface="Arial" panose="020B0604020202020204" pitchFamily="34" charset="0"/>
              <a:buChar char="•"/>
            </a:pPr>
            <a:r>
              <a:rPr lang="de-DE" dirty="0" smtClean="0">
                <a:hlinkClick r:id="rId24" action="ppaction://hlinksldjump"/>
              </a:rPr>
              <a:t>Zielgruppe „Andere“</a:t>
            </a: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smtClean="0"/>
          </a:p>
          <a:p>
            <a:pPr marL="342900" indent="-342900">
              <a:buFont typeface="Arial" panose="020B0604020202020204" pitchFamily="34" charset="0"/>
              <a:buChar char="•"/>
            </a:pPr>
            <a:endParaRPr lang="de-DE" dirty="0"/>
          </a:p>
        </p:txBody>
      </p:sp>
      <p:sp>
        <p:nvSpPr>
          <p:cNvPr id="2" name="Titel 1"/>
          <p:cNvSpPr>
            <a:spLocks noGrp="1"/>
          </p:cNvSpPr>
          <p:nvPr>
            <p:ph type="title"/>
          </p:nvPr>
        </p:nvSpPr>
        <p:spPr>
          <a:xfrm>
            <a:off x="630001" y="351299"/>
            <a:ext cx="9780091" cy="443198"/>
          </a:xfrm>
        </p:spPr>
        <p:txBody>
          <a:bodyPr/>
          <a:lstStyle/>
          <a:p>
            <a:r>
              <a:rPr lang="de-DE" dirty="0" smtClean="0"/>
              <a:t>Reserve</a:t>
            </a:r>
            <a:endParaRPr lang="de-DE" dirty="0"/>
          </a:p>
        </p:txBody>
      </p:sp>
    </p:spTree>
    <p:extLst>
      <p:ext uri="{BB962C8B-B14F-4D97-AF65-F5344CB8AC3E}">
        <p14:creationId xmlns:p14="http://schemas.microsoft.com/office/powerpoint/2010/main" val="36997344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1044656"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164" name="Google Shape;448;p38">
            <a:hlinkClick r:id="rId3" action="ppaction://hlinksldjump"/>
          </p:cNvPr>
          <p:cNvSpPr/>
          <p:nvPr/>
        </p:nvSpPr>
        <p:spPr>
          <a:xfrm>
            <a:off x="665062" y="1235445"/>
            <a:ext cx="1980000" cy="1980000"/>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Business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Modules</a:t>
            </a:r>
            <a:endParaRPr dirty="0"/>
          </a:p>
        </p:txBody>
      </p:sp>
      <p:sp>
        <p:nvSpPr>
          <p:cNvPr id="163" name="Google Shape;447;p38">
            <a:hlinkClick r:id="rId4" action="ppaction://hlinksldjump"/>
          </p:cNvPr>
          <p:cNvSpPr/>
          <p:nvPr/>
        </p:nvSpPr>
        <p:spPr>
          <a:xfrm>
            <a:off x="2279090" y="2870477"/>
            <a:ext cx="1980000" cy="1980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65" name="Google Shape;449;p38">
            <a:hlinkClick r:id="rId4" action="ppaction://hlinksldjump"/>
          </p:cNvPr>
          <p:cNvSpPr/>
          <p:nvPr/>
        </p:nvSpPr>
        <p:spPr>
          <a:xfrm>
            <a:off x="621231" y="4339784"/>
            <a:ext cx="1980000" cy="1980000"/>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Database &amp;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Technologies</a:t>
            </a:r>
            <a:endParaRPr dirty="0"/>
          </a:p>
        </p:txBody>
      </p:sp>
      <p:pic>
        <p:nvPicPr>
          <p:cNvPr id="167" name="Google Shape;459;p38"/>
          <p:cNvPicPr preferRelativeResize="0"/>
          <p:nvPr/>
        </p:nvPicPr>
        <p:blipFill rotWithShape="1">
          <a:blip r:embed="rId5">
            <a:alphaModFix/>
          </a:blip>
          <a:srcRect/>
          <a:stretch/>
        </p:blipFill>
        <p:spPr>
          <a:xfrm>
            <a:off x="802161" y="5737784"/>
            <a:ext cx="432000" cy="432000"/>
          </a:xfrm>
          <a:prstGeom prst="rect">
            <a:avLst/>
          </a:prstGeom>
          <a:noFill/>
          <a:ln>
            <a:noFill/>
          </a:ln>
        </p:spPr>
      </p:pic>
      <p:pic>
        <p:nvPicPr>
          <p:cNvPr id="168" name="Google Shape;464;p38"/>
          <p:cNvPicPr preferRelativeResize="0"/>
          <p:nvPr/>
        </p:nvPicPr>
        <p:blipFill rotWithShape="1">
          <a:blip r:embed="rId6">
            <a:alphaModFix/>
          </a:blip>
          <a:srcRect/>
          <a:stretch/>
        </p:blipFill>
        <p:spPr>
          <a:xfrm>
            <a:off x="3646160" y="4266904"/>
            <a:ext cx="496015" cy="447357"/>
          </a:xfrm>
          <a:prstGeom prst="rect">
            <a:avLst/>
          </a:prstGeom>
          <a:noFill/>
          <a:ln>
            <a:noFill/>
          </a:ln>
        </p:spPr>
      </p:pic>
      <p:pic>
        <p:nvPicPr>
          <p:cNvPr id="227" name="Google Shape;456;p38"/>
          <p:cNvPicPr preferRelativeResize="0"/>
          <p:nvPr/>
        </p:nvPicPr>
        <p:blipFill rotWithShape="1">
          <a:blip r:embed="rId7">
            <a:alphaModFix/>
          </a:blip>
          <a:srcRect/>
          <a:stretch/>
        </p:blipFill>
        <p:spPr>
          <a:xfrm>
            <a:off x="802161" y="2651519"/>
            <a:ext cx="432000" cy="432000"/>
          </a:xfrm>
          <a:prstGeom prst="rect">
            <a:avLst/>
          </a:prstGeom>
          <a:noFill/>
          <a:ln>
            <a:noFill/>
          </a:ln>
        </p:spPr>
      </p:pic>
      <p:grpSp>
        <p:nvGrpSpPr>
          <p:cNvPr id="228" name="Gruppieren 227"/>
          <p:cNvGrpSpPr/>
          <p:nvPr/>
        </p:nvGrpSpPr>
        <p:grpSpPr>
          <a:xfrm>
            <a:off x="4440809" y="1650463"/>
            <a:ext cx="3528000" cy="977462"/>
            <a:chOff x="611759" y="1644164"/>
            <a:chExt cx="3528000" cy="977462"/>
          </a:xfrm>
        </p:grpSpPr>
        <p:sp>
          <p:nvSpPr>
            <p:cNvPr id="229" name="Rechteck 228"/>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0" name="Picture 6" descr="http://www.moers-stadtportal.de/mediastore/Portal/Articles/stadtleben_dienstleistungen/behoerden/ENI_Logo_1.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1" name="Gruppieren 230"/>
          <p:cNvGrpSpPr/>
          <p:nvPr/>
        </p:nvGrpSpPr>
        <p:grpSpPr>
          <a:xfrm>
            <a:off x="8095099" y="5160617"/>
            <a:ext cx="3528000" cy="977462"/>
            <a:chOff x="4314735" y="1644164"/>
            <a:chExt cx="3528000" cy="977462"/>
          </a:xfrm>
        </p:grpSpPr>
        <p:sp>
          <p:nvSpPr>
            <p:cNvPr id="232" name="Rechteck 231"/>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3" name="Grafik 23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grpSp>
      <p:grpSp>
        <p:nvGrpSpPr>
          <p:cNvPr id="234" name="Gruppieren 233"/>
          <p:cNvGrpSpPr/>
          <p:nvPr/>
        </p:nvGrpSpPr>
        <p:grpSpPr>
          <a:xfrm>
            <a:off x="8095099" y="1644164"/>
            <a:ext cx="3528000" cy="977462"/>
            <a:chOff x="8095099" y="1644164"/>
            <a:chExt cx="3528000" cy="977462"/>
          </a:xfrm>
        </p:grpSpPr>
        <p:sp>
          <p:nvSpPr>
            <p:cNvPr id="235" name="Rechteck 234"/>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6" name="Picture 2" descr="C:\Users\LAMP006\AppData\Local\Microsoft\Windows\Temporary Internet Files\Content.Outlook\9M0RB2LW\logo-stadtwerke-mende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Gruppieren 236"/>
          <p:cNvGrpSpPr/>
          <p:nvPr/>
        </p:nvGrpSpPr>
        <p:grpSpPr>
          <a:xfrm>
            <a:off x="8095099" y="2816315"/>
            <a:ext cx="3528000" cy="977462"/>
            <a:chOff x="611759" y="2770818"/>
            <a:chExt cx="3528000" cy="977462"/>
          </a:xfrm>
        </p:grpSpPr>
        <p:sp>
          <p:nvSpPr>
            <p:cNvPr id="238" name="Rechteck 237"/>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9" name="Picture 2" descr="Datei:Tennet TSO logo.sv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uppieren 239"/>
          <p:cNvGrpSpPr/>
          <p:nvPr/>
        </p:nvGrpSpPr>
        <p:grpSpPr>
          <a:xfrm>
            <a:off x="8095099" y="3988466"/>
            <a:ext cx="3528000" cy="977462"/>
            <a:chOff x="611759" y="3900680"/>
            <a:chExt cx="3528000" cy="977462"/>
          </a:xfrm>
        </p:grpSpPr>
        <p:sp>
          <p:nvSpPr>
            <p:cNvPr id="241" name="Rechteck 240"/>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2" name="Grafik 2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grpSp>
      <p:sp>
        <p:nvSpPr>
          <p:cNvPr id="244" name="Rechteck 243"/>
          <p:cNvSpPr/>
          <p:nvPr/>
        </p:nvSpPr>
        <p:spPr>
          <a:xfrm>
            <a:off x="4440809" y="3988466"/>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6" name="Picture 6" descr="Datei:TransnetBW logo.sv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74986" y="4330059"/>
            <a:ext cx="2259646" cy="282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a:xfrm>
            <a:off x="4440809" y="5150843"/>
            <a:ext cx="3528000" cy="977462"/>
            <a:chOff x="4440809" y="5150690"/>
            <a:chExt cx="3528000" cy="977462"/>
          </a:xfrm>
        </p:grpSpPr>
        <p:sp>
          <p:nvSpPr>
            <p:cNvPr id="245" name="Rechteck 244"/>
            <p:cNvSpPr/>
            <p:nvPr/>
          </p:nvSpPr>
          <p:spPr>
            <a:xfrm>
              <a:off x="4440809" y="515069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7" name="Picture 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55294" y="5288921"/>
              <a:ext cx="1549928" cy="811316"/>
            </a:xfrm>
            <a:prstGeom prst="rect">
              <a:avLst/>
            </a:prstGeom>
            <a:noFill/>
            <a:ln w="9525">
              <a:noFill/>
              <a:miter lim="800000"/>
              <a:headEnd/>
              <a:tailEnd/>
            </a:ln>
          </p:spPr>
        </p:pic>
      </p:grpSp>
      <p:grpSp>
        <p:nvGrpSpPr>
          <p:cNvPr id="248" name="Gruppieren 247"/>
          <p:cNvGrpSpPr/>
          <p:nvPr/>
        </p:nvGrpSpPr>
        <p:grpSpPr>
          <a:xfrm>
            <a:off x="4440809" y="2825272"/>
            <a:ext cx="3528000" cy="977462"/>
            <a:chOff x="611759" y="5051289"/>
            <a:chExt cx="3528000" cy="977462"/>
          </a:xfrm>
        </p:grpSpPr>
        <p:sp>
          <p:nvSpPr>
            <p:cNvPr id="249" name="Rechteck 248"/>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50" name="Grafik 24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grpSp>
    </p:spTree>
    <p:extLst>
      <p:ext uri="{BB962C8B-B14F-4D97-AF65-F5344CB8AC3E}">
        <p14:creationId xmlns:p14="http://schemas.microsoft.com/office/powerpoint/2010/main" val="35395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25</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89657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26</a:t>
            </a:fld>
            <a:endParaRPr lang="de-DE"/>
          </a:p>
        </p:txBody>
      </p:sp>
      <p:sp>
        <p:nvSpPr>
          <p:cNvPr id="8" name="Titel 7"/>
          <p:cNvSpPr>
            <a:spLocks noGrp="1"/>
          </p:cNvSpPr>
          <p:nvPr>
            <p:ph type="title"/>
          </p:nvPr>
        </p:nvSpPr>
        <p:spPr>
          <a:xfrm>
            <a:off x="630001" y="351299"/>
            <a:ext cx="9780091" cy="443198"/>
          </a:xfrm>
        </p:spPr>
        <p:txBody>
          <a:bodyPr/>
          <a:lstStyle/>
          <a:p>
            <a:r>
              <a:rPr lang="de-DE" dirty="0" smtClean="0"/>
              <a:t>Geschichte des SAP ERP</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677" y="1117222"/>
            <a:ext cx="8385723" cy="5284752"/>
          </a:xfrm>
          <a:prstGeom prst="rect">
            <a:avLst/>
          </a:prstGeom>
        </p:spPr>
      </p:pic>
    </p:spTree>
    <p:extLst>
      <p:ext uri="{BB962C8B-B14F-4D97-AF65-F5344CB8AC3E}">
        <p14:creationId xmlns:p14="http://schemas.microsoft.com/office/powerpoint/2010/main" val="677480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27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Vergleich zwischen SAP ERP und SAP S/4 HANA</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1238"/>
          <a:stretch/>
        </p:blipFill>
        <p:spPr>
          <a:xfrm>
            <a:off x="1989861" y="1152000"/>
            <a:ext cx="7694139" cy="5218965"/>
          </a:xfrm>
          <a:prstGeom prst="rect">
            <a:avLst/>
          </a:prstGeom>
        </p:spPr>
      </p:pic>
      <p:sp>
        <p:nvSpPr>
          <p:cNvPr id="7" name="Textfeld 6"/>
          <p:cNvSpPr txBox="1"/>
          <p:nvPr/>
        </p:nvSpPr>
        <p:spPr>
          <a:xfrm>
            <a:off x="338400" y="6370965"/>
            <a:ext cx="3088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https://www.sap.com/products/s4hana-erp-cloud.html</a:t>
            </a:r>
            <a:endParaRPr lang="de-DE" sz="700" dirty="0" smtClean="0"/>
          </a:p>
        </p:txBody>
      </p:sp>
    </p:spTree>
    <p:extLst>
      <p:ext uri="{BB962C8B-B14F-4D97-AF65-F5344CB8AC3E}">
        <p14:creationId xmlns:p14="http://schemas.microsoft.com/office/powerpoint/2010/main" val="294782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28</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17009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29</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70282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8" name="Textfeld 7"/>
          <p:cNvSpPr txBox="1"/>
          <p:nvPr/>
        </p:nvSpPr>
        <p:spPr>
          <a:xfrm>
            <a:off x="7048800" y="2361600"/>
            <a:ext cx="45576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http://www.westrocon.co.za/wp-content/uploads/2017/05/s4-hana.png</a:t>
            </a:r>
            <a:endParaRPr lang="de-DE" sz="700" dirty="0" smtClean="0"/>
          </a:p>
        </p:txBody>
      </p:sp>
      <p:sp>
        <p:nvSpPr>
          <p:cNvPr id="9" name="Textfeld 8"/>
          <p:cNvSpPr txBox="1"/>
          <p:nvPr/>
        </p:nvSpPr>
        <p:spPr>
          <a:xfrm>
            <a:off x="871200" y="2469322"/>
            <a:ext cx="337248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https://leyesytecnologia.com/wp-content/uploads/2018/02/Peritaje-ERP-SAP.png</a:t>
            </a:r>
            <a:endParaRPr lang="de-DE" sz="700" dirty="0" smtClean="0"/>
          </a:p>
        </p:txBody>
      </p:sp>
    </p:spTree>
    <p:extLst>
      <p:ext uri="{BB962C8B-B14F-4D97-AF65-F5344CB8AC3E}">
        <p14:creationId xmlns:p14="http://schemas.microsoft.com/office/powerpoint/2010/main" val="1030628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Erweitern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
        <p:nvSpPr>
          <p:cNvPr id="2" name="Textfeld 1"/>
          <p:cNvSpPr txBox="1"/>
          <p:nvPr/>
        </p:nvSpPr>
        <p:spPr>
          <a:xfrm>
            <a:off x="8763000" y="1569151"/>
            <a:ext cx="29908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Baukasten für Business Apps</a:t>
            </a:r>
          </a:p>
          <a:p>
            <a:pPr marL="342900" indent="-342900">
              <a:buClr>
                <a:schemeClr val="accent1"/>
              </a:buClr>
              <a:buSzPct val="85000"/>
              <a:buFont typeface="Arial" panose="020B0604020202020204" pitchFamily="34" charset="0"/>
              <a:buChar char="•"/>
            </a:pPr>
            <a:r>
              <a:rPr lang="de-DE" sz="2000" dirty="0" err="1" smtClean="0"/>
              <a:t>Git</a:t>
            </a:r>
            <a:endParaRPr lang="de-DE" sz="2000" dirty="0" smtClean="0"/>
          </a:p>
          <a:p>
            <a:pPr marL="342900" indent="-342900">
              <a:buClr>
                <a:schemeClr val="accent1"/>
              </a:buClr>
              <a:buSzPct val="85000"/>
              <a:buFont typeface="Arial" panose="020B0604020202020204" pitchFamily="34" charset="0"/>
              <a:buChar char="•"/>
            </a:pPr>
            <a:r>
              <a:rPr lang="de-DE" sz="2000" dirty="0" smtClean="0"/>
              <a:t>Java Debugging</a:t>
            </a:r>
          </a:p>
          <a:p>
            <a:pPr marL="342900" indent="-342900">
              <a:buClr>
                <a:schemeClr val="accent1"/>
              </a:buClr>
              <a:buSzPct val="85000"/>
              <a:buFont typeface="Arial" panose="020B0604020202020204" pitchFamily="34" charset="0"/>
              <a:buChar char="•"/>
            </a:pPr>
            <a:r>
              <a:rPr lang="de-DE" sz="2000" dirty="0" smtClean="0"/>
              <a:t>SAP Web IDE</a:t>
            </a:r>
          </a:p>
          <a:p>
            <a:pPr marL="342900" indent="-342900">
              <a:buClr>
                <a:schemeClr val="accent1"/>
              </a:buClr>
              <a:buSzPct val="85000"/>
              <a:buFont typeface="Arial" panose="020B0604020202020204" pitchFamily="34" charset="0"/>
              <a:buChar char="•"/>
            </a:pPr>
            <a:r>
              <a:rPr lang="de-DE" sz="2000" dirty="0" smtClean="0"/>
              <a:t>SAP Translation Hub</a:t>
            </a:r>
          </a:p>
        </p:txBody>
      </p:sp>
      <p:sp>
        <p:nvSpPr>
          <p:cNvPr id="8" name="Textfeld 7"/>
          <p:cNvSpPr txBox="1"/>
          <p:nvPr/>
        </p:nvSpPr>
        <p:spPr>
          <a:xfrm>
            <a:off x="8763000" y="4402541"/>
            <a:ext cx="2571750" cy="1231106"/>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err="1" smtClean="0"/>
              <a:t>PostgreSQL</a:t>
            </a:r>
            <a:endParaRPr lang="de-DE" sz="2000" dirty="0" smtClean="0"/>
          </a:p>
          <a:p>
            <a:pPr marL="342900" indent="-342900">
              <a:buClr>
                <a:schemeClr val="accent1"/>
              </a:buClr>
              <a:buSzPct val="85000"/>
              <a:buFont typeface="Arial" panose="020B0604020202020204" pitchFamily="34" charset="0"/>
              <a:buChar char="•"/>
            </a:pPr>
            <a:r>
              <a:rPr lang="de-DE" sz="2000" dirty="0" smtClean="0"/>
              <a:t>SAP HANA</a:t>
            </a:r>
          </a:p>
          <a:p>
            <a:pPr marL="342900" indent="-342900">
              <a:buClr>
                <a:schemeClr val="accent1"/>
              </a:buClr>
              <a:buSzPct val="85000"/>
              <a:buFont typeface="Arial" panose="020B0604020202020204" pitchFamily="34" charset="0"/>
              <a:buChar char="•"/>
            </a:pPr>
            <a:r>
              <a:rPr lang="de-DE" sz="2000" dirty="0" smtClean="0"/>
              <a:t>Odata </a:t>
            </a:r>
            <a:r>
              <a:rPr lang="de-DE" sz="2000" dirty="0" err="1" smtClean="0"/>
              <a:t>Provisioning</a:t>
            </a: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0" name="Textfeld 9"/>
          <p:cNvSpPr txBox="1"/>
          <p:nvPr/>
        </p:nvSpPr>
        <p:spPr>
          <a:xfrm>
            <a:off x="408869" y="4402541"/>
            <a:ext cx="25717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Identitätsverwaltung</a:t>
            </a:r>
          </a:p>
          <a:p>
            <a:pPr marL="342900" indent="-342900">
              <a:buClr>
                <a:schemeClr val="accent1"/>
              </a:buClr>
              <a:buSzPct val="85000"/>
              <a:buFont typeface="Arial" panose="020B0604020202020204" pitchFamily="34" charset="0"/>
              <a:buChar char="•"/>
            </a:pPr>
            <a:r>
              <a:rPr lang="de-DE" sz="2000" dirty="0" err="1" smtClean="0"/>
              <a:t>Oauth</a:t>
            </a:r>
            <a:r>
              <a:rPr lang="de-DE" sz="2000" dirty="0" smtClean="0"/>
              <a:t> 2.0</a:t>
            </a:r>
          </a:p>
          <a:p>
            <a:pPr marL="342900" indent="-342900">
              <a:buClr>
                <a:schemeClr val="accent1"/>
              </a:buClr>
              <a:buSzPct val="85000"/>
              <a:buFont typeface="Arial" panose="020B0604020202020204" pitchFamily="34" charset="0"/>
              <a:buChar char="•"/>
            </a:pPr>
            <a:r>
              <a:rPr lang="de-DE" sz="2000" dirty="0" err="1" smtClean="0"/>
              <a:t>Keystore</a:t>
            </a:r>
            <a:endParaRPr lang="de-DE" sz="2000" dirty="0" smtClean="0"/>
          </a:p>
          <a:p>
            <a:pPr marL="342900" indent="-342900">
              <a:buClr>
                <a:schemeClr val="accent1"/>
              </a:buClr>
              <a:buSzPct val="85000"/>
              <a:buFont typeface="Arial" panose="020B0604020202020204" pitchFamily="34" charset="0"/>
              <a:buChar char="•"/>
            </a:pPr>
            <a:r>
              <a:rPr lang="de-DE" sz="2000" dirty="0" err="1" smtClean="0"/>
              <a:t>Gamification</a:t>
            </a:r>
            <a:endParaRPr lang="de-DE" sz="2000" dirty="0" smtClean="0"/>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1" name="Textfeld 10"/>
          <p:cNvSpPr txBox="1"/>
          <p:nvPr/>
        </p:nvSpPr>
        <p:spPr>
          <a:xfrm>
            <a:off x="408869" y="1723038"/>
            <a:ext cx="2571750" cy="1538883"/>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HTML5</a:t>
            </a:r>
          </a:p>
          <a:p>
            <a:pPr marL="342900" indent="-342900">
              <a:buClr>
                <a:schemeClr val="accent1"/>
              </a:buClr>
              <a:buSzPct val="85000"/>
              <a:buFont typeface="Arial" panose="020B0604020202020204" pitchFamily="34" charset="0"/>
              <a:buChar char="•"/>
            </a:pPr>
            <a:r>
              <a:rPr lang="de-DE" sz="2000" dirty="0" smtClean="0"/>
              <a:t>JAVA</a:t>
            </a:r>
          </a:p>
          <a:p>
            <a:pPr marL="342900" indent="-342900">
              <a:buClr>
                <a:schemeClr val="accent1"/>
              </a:buClr>
              <a:buSzPct val="85000"/>
              <a:buFont typeface="Arial" panose="020B0604020202020204" pitchFamily="34" charset="0"/>
              <a:buChar char="•"/>
            </a:pPr>
            <a:r>
              <a:rPr lang="de-DE" sz="2000" dirty="0" smtClean="0"/>
              <a:t>BYOL</a:t>
            </a:r>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Tree>
    <p:extLst>
      <p:ext uri="{BB962C8B-B14F-4D97-AF65-F5344CB8AC3E}">
        <p14:creationId xmlns:p14="http://schemas.microsoft.com/office/powerpoint/2010/main" val="890807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2320294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32</a:t>
            </a:fld>
            <a:endParaRPr lang="de-DE"/>
          </a:p>
        </p:txBody>
      </p:sp>
      <p:sp>
        <p:nvSpPr>
          <p:cNvPr id="7" name="Textplatzhalter 6"/>
          <p:cNvSpPr>
            <a:spLocks noGrp="1"/>
          </p:cNvSpPr>
          <p:nvPr>
            <p:ph type="body" sz="quarter" idx="14"/>
          </p:nvPr>
        </p:nvSpPr>
        <p:spPr>
          <a:xfrm>
            <a:off x="630000" y="1260000"/>
            <a:ext cx="5270400" cy="677108"/>
          </a:xfrm>
        </p:spPr>
        <p:txBody>
          <a:bodyPr/>
          <a:lstStyle/>
          <a:p>
            <a:r>
              <a:rPr lang="de-DE" dirty="0" smtClean="0"/>
              <a:t>Bosch</a:t>
            </a:r>
          </a:p>
          <a:p>
            <a:r>
              <a:rPr lang="de-DE" dirty="0" smtClean="0"/>
              <a:t>- Stellplatzsuche für LKW</a:t>
            </a:r>
            <a:endParaRPr lang="de-DE" dirty="0"/>
          </a:p>
        </p:txBody>
      </p:sp>
      <p:sp>
        <p:nvSpPr>
          <p:cNvPr id="8" name="Textplatzhalter 7"/>
          <p:cNvSpPr>
            <a:spLocks noGrp="1"/>
          </p:cNvSpPr>
          <p:nvPr>
            <p:ph type="body" sz="quarter" idx="15"/>
          </p:nvPr>
        </p:nvSpPr>
        <p:spPr>
          <a:xfrm>
            <a:off x="6277075" y="1260000"/>
            <a:ext cx="5270400" cy="677108"/>
          </a:xfrm>
        </p:spPr>
        <p:txBody>
          <a:bodyPr/>
          <a:lstStyle/>
          <a:p>
            <a:r>
              <a:rPr lang="de-DE" dirty="0" smtClean="0"/>
              <a:t>Hamburger Hafenbehörde</a:t>
            </a:r>
          </a:p>
          <a:p>
            <a:r>
              <a:rPr lang="de-DE" dirty="0" smtClean="0"/>
              <a:t>- Koordination von Containerschiffen in Echtzeit</a:t>
            </a: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Beispiele für die Zielgruppe „Andere“</a:t>
            </a:r>
            <a:endParaRPr lang="de-DE" dirty="0"/>
          </a:p>
        </p:txBody>
      </p:sp>
      <p:pic>
        <p:nvPicPr>
          <p:cNvPr id="1026" name="Picture 2" descr="Bosch Secure Truck Parking: The easiest way to find parking quickl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2" y="3171463"/>
            <a:ext cx="4834126" cy="3223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89367" y="6429402"/>
            <a:ext cx="1169043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https://www.bosch-presse.de/pressportal/de/media/dam_images/pi9423/image0012844x1599_img_w1280.jpg</a:t>
            </a:r>
            <a:endParaRPr lang="de-DE" sz="700" dirty="0" smtClean="0"/>
          </a:p>
        </p:txBody>
      </p:sp>
      <p:pic>
        <p:nvPicPr>
          <p:cNvPr id="1028" name="Picture 4" descr="https://cloudplatform.sap.com/success/hpa/_jcr_content/sectionContainer/par/section/par/usecase/heroImage.adaptto.desktop_full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582" y="3185039"/>
            <a:ext cx="5753100" cy="31908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6134582" y="6429402"/>
            <a:ext cx="5753100" cy="110800"/>
          </a:xfrm>
          <a:prstGeom prst="rect">
            <a:avLst/>
          </a:prstGeom>
          <a:noFill/>
          <a:ln w="3175">
            <a:noFill/>
          </a:ln>
        </p:spPr>
        <p:txBody>
          <a:bodyPr wrap="square" lIns="0" tIns="0" rIns="0" bIns="0" rtlCol="0">
            <a:spAutoFit/>
          </a:bodyPr>
          <a:lstStyle/>
          <a:p>
            <a:pPr>
              <a:buClr>
                <a:schemeClr val="accent1"/>
              </a:buClr>
              <a:buSzPct val="85000"/>
            </a:pPr>
            <a:r>
              <a:rPr lang="de-DE" sz="700" dirty="0"/>
              <a:t>Quelle: </a:t>
            </a:r>
            <a:r>
              <a:rPr lang="de-DE" sz="700" dirty="0" smtClean="0"/>
              <a:t>https</a:t>
            </a:r>
            <a:r>
              <a:rPr lang="de-DE" sz="700" dirty="0"/>
              <a:t>://cloudplatform.sap.com/success/hpa/_</a:t>
            </a:r>
            <a:r>
              <a:rPr lang="de-DE" sz="700" dirty="0" smtClean="0"/>
              <a:t>jcr_content/sectionContainer/par/section/par/usecase/heroImage.adaptto.desktop_full_hd.jpg</a:t>
            </a:r>
          </a:p>
        </p:txBody>
      </p:sp>
    </p:spTree>
    <p:extLst>
      <p:ext uri="{BB962C8B-B14F-4D97-AF65-F5344CB8AC3E}">
        <p14:creationId xmlns:p14="http://schemas.microsoft.com/office/powerpoint/2010/main" val="194470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33</a:t>
            </a:fld>
            <a:endParaRPr lang="de-DE"/>
          </a:p>
        </p:txBody>
      </p:sp>
      <p:sp>
        <p:nvSpPr>
          <p:cNvPr id="6" name="Titel 5"/>
          <p:cNvSpPr>
            <a:spLocks noGrp="1"/>
          </p:cNvSpPr>
          <p:nvPr>
            <p:ph type="title"/>
          </p:nvPr>
        </p:nvSpPr>
        <p:spPr/>
        <p:txBody>
          <a:bodyPr/>
          <a:lstStyle/>
          <a:p>
            <a:r>
              <a:rPr lang="de-DE" dirty="0" smtClean="0"/>
              <a:t>SAP App Store</a:t>
            </a:r>
            <a:endParaRPr lang="de-DE" dirty="0"/>
          </a:p>
        </p:txBody>
      </p:sp>
      <p:pic>
        <p:nvPicPr>
          <p:cNvPr id="7" name="Grafik 6"/>
          <p:cNvPicPr>
            <a:picLocks noChangeAspect="1"/>
          </p:cNvPicPr>
          <p:nvPr/>
        </p:nvPicPr>
        <p:blipFill rotWithShape="1">
          <a:blip r:embed="rId2"/>
          <a:srcRect t="7024"/>
          <a:stretch/>
        </p:blipFill>
        <p:spPr>
          <a:xfrm>
            <a:off x="884039" y="1112441"/>
            <a:ext cx="9404761" cy="5415989"/>
          </a:xfrm>
          <a:prstGeom prst="rect">
            <a:avLst/>
          </a:prstGeom>
        </p:spPr>
      </p:pic>
    </p:spTree>
    <p:extLst>
      <p:ext uri="{BB962C8B-B14F-4D97-AF65-F5344CB8AC3E}">
        <p14:creationId xmlns:p14="http://schemas.microsoft.com/office/powerpoint/2010/main" val="2345264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
        <p:nvSpPr>
          <p:cNvPr id="5" name="Textplatzhalter 4"/>
          <p:cNvSpPr>
            <a:spLocks noGrp="1"/>
          </p:cNvSpPr>
          <p:nvPr>
            <p:ph type="body" idx="1"/>
          </p:nvPr>
        </p:nvSpPr>
        <p:spPr>
          <a:xfrm>
            <a:off x="629999" y="1260000"/>
            <a:ext cx="10915199" cy="5078313"/>
          </a:xfrm>
        </p:spPr>
        <p:txBody>
          <a:bodyPr/>
          <a:lstStyle/>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a:xfrm>
            <a:off x="630001" y="351299"/>
            <a:ext cx="9780091" cy="443198"/>
          </a:xfrm>
        </p:spPr>
        <p:txBody>
          <a:bodyPr/>
          <a:lstStyle/>
          <a:p>
            <a:r>
              <a:rPr lang="de-DE" dirty="0" smtClean="0"/>
              <a:t>Cloud </a:t>
            </a:r>
            <a:r>
              <a:rPr lang="de-DE" dirty="0" err="1" smtClean="0"/>
              <a:t>Foundry</a:t>
            </a:r>
            <a:r>
              <a:rPr lang="de-DE" dirty="0" smtClean="0"/>
              <a:t> Umgebung</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849992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Cloud-</a:t>
            </a:r>
            <a:r>
              <a:rPr lang="de-DE" dirty="0" err="1" smtClean="0"/>
              <a:t>Foundry</a:t>
            </a:r>
            <a:r>
              <a:rPr lang="de-DE" dirty="0" smtClean="0"/>
              <a:t>-Architektur</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1288" t="25162" r="4463"/>
          <a:stretch/>
        </p:blipFill>
        <p:spPr>
          <a:xfrm>
            <a:off x="439199" y="1656000"/>
            <a:ext cx="11249522" cy="4370400"/>
          </a:xfrm>
          <a:prstGeom prst="rect">
            <a:avLst/>
          </a:prstGeom>
        </p:spPr>
      </p:pic>
    </p:spTree>
    <p:extLst>
      <p:ext uri="{BB962C8B-B14F-4D97-AF65-F5344CB8AC3E}">
        <p14:creationId xmlns:p14="http://schemas.microsoft.com/office/powerpoint/2010/main" val="939214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665431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231136"/>
            <a:ext cx="11305309" cy="3227554"/>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248794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38</a:t>
            </a:fld>
            <a:endParaRPr lang="de-DE"/>
          </a:p>
        </p:txBody>
      </p:sp>
      <p:sp>
        <p:nvSpPr>
          <p:cNvPr id="6" name="Titel 5"/>
          <p:cNvSpPr>
            <a:spLocks noGrp="1"/>
          </p:cNvSpPr>
          <p:nvPr>
            <p:ph type="title"/>
          </p:nvPr>
        </p:nvSpPr>
        <p:spPr/>
        <p:txBody>
          <a:bodyPr/>
          <a:lstStyle/>
          <a:p>
            <a:r>
              <a:rPr lang="de-DE" dirty="0" smtClean="0"/>
              <a:t>SAP HANA</a:t>
            </a:r>
            <a:endParaRPr lang="de-DE" dirty="0"/>
          </a:p>
        </p:txBody>
      </p:sp>
      <p:pic>
        <p:nvPicPr>
          <p:cNvPr id="1026" name="Picture 2" descr="https://www.com-magazin.de/img/9/5/3/0/3/8/sap-hana-1_w679_h5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00" y="1246579"/>
            <a:ext cx="6767050" cy="518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399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39</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Testzugänge</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4236" b="887"/>
          <a:stretch/>
        </p:blipFill>
        <p:spPr>
          <a:xfrm>
            <a:off x="1963701" y="1087200"/>
            <a:ext cx="8031760" cy="5472000"/>
          </a:xfrm>
          <a:prstGeom prst="rect">
            <a:avLst/>
          </a:prstGeom>
        </p:spPr>
      </p:pic>
    </p:spTree>
    <p:extLst>
      <p:ext uri="{BB962C8B-B14F-4D97-AF65-F5344CB8AC3E}">
        <p14:creationId xmlns:p14="http://schemas.microsoft.com/office/powerpoint/2010/main" val="204719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Tree>
    <p:extLst>
      <p:ext uri="{BB962C8B-B14F-4D97-AF65-F5344CB8AC3E}">
        <p14:creationId xmlns:p14="http://schemas.microsoft.com/office/powerpoint/2010/main" val="30725775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SAP Cloud Connector</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442" r="912"/>
          <a:stretch/>
        </p:blipFill>
        <p:spPr>
          <a:xfrm>
            <a:off x="374400" y="2447644"/>
            <a:ext cx="11426400" cy="2257445"/>
          </a:xfrm>
          <a:prstGeom prst="rect">
            <a:avLst/>
          </a:prstGeom>
        </p:spPr>
      </p:pic>
    </p:spTree>
    <p:extLst>
      <p:ext uri="{BB962C8B-B14F-4D97-AF65-F5344CB8AC3E}">
        <p14:creationId xmlns:p14="http://schemas.microsoft.com/office/powerpoint/2010/main" val="3916122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41</a:t>
            </a:fld>
            <a:endParaRPr lang="de-DE"/>
          </a:p>
        </p:txBody>
      </p:sp>
      <p:sp>
        <p:nvSpPr>
          <p:cNvPr id="5" name="Titel 4"/>
          <p:cNvSpPr>
            <a:spLocks noGrp="1"/>
          </p:cNvSpPr>
          <p:nvPr>
            <p:ph type="title"/>
          </p:nvPr>
        </p:nvSpPr>
        <p:spPr>
          <a:xfrm>
            <a:off x="630001" y="351299"/>
            <a:ext cx="9780091" cy="443198"/>
          </a:xfrm>
        </p:spPr>
        <p:txBody>
          <a:bodyPr/>
          <a:lstStyle/>
          <a:p>
            <a:r>
              <a:rPr lang="de-DE" dirty="0"/>
              <a:t>SAP Cloud Connector – </a:t>
            </a:r>
            <a:r>
              <a:rPr lang="de-DE" dirty="0" smtClean="0"/>
              <a:t>Cloud </a:t>
            </a:r>
            <a:r>
              <a:rPr lang="de-DE" dirty="0" err="1" smtClean="0"/>
              <a:t>to</a:t>
            </a:r>
            <a:r>
              <a:rPr lang="de-DE" dirty="0" smtClean="0"/>
              <a:t> On-</a:t>
            </a:r>
            <a:r>
              <a:rPr lang="de-DE" dirty="0" err="1" smtClean="0"/>
              <a:t>Premise</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5" y="1152001"/>
            <a:ext cx="7431694" cy="5313600"/>
          </a:xfrm>
          <a:prstGeom prst="rect">
            <a:avLst/>
          </a:prstGeom>
        </p:spPr>
      </p:pic>
    </p:spTree>
    <p:extLst>
      <p:ext uri="{BB962C8B-B14F-4D97-AF65-F5344CB8AC3E}">
        <p14:creationId xmlns:p14="http://schemas.microsoft.com/office/powerpoint/2010/main" val="334179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42</a:t>
            </a:fld>
            <a:endParaRPr lang="de-DE"/>
          </a:p>
        </p:txBody>
      </p:sp>
      <p:sp>
        <p:nvSpPr>
          <p:cNvPr id="7" name="Titel 6"/>
          <p:cNvSpPr>
            <a:spLocks noGrp="1"/>
          </p:cNvSpPr>
          <p:nvPr>
            <p:ph type="title"/>
          </p:nvPr>
        </p:nvSpPr>
        <p:spPr>
          <a:xfrm>
            <a:off x="630001" y="351299"/>
            <a:ext cx="9780091" cy="443198"/>
          </a:xfrm>
        </p:spPr>
        <p:txBody>
          <a:bodyPr/>
          <a:lstStyle/>
          <a:p>
            <a:r>
              <a:rPr lang="de-DE" dirty="0" smtClean="0"/>
              <a:t>SAP Cloud Connector – On-</a:t>
            </a:r>
            <a:r>
              <a:rPr lang="de-DE" dirty="0" err="1" smtClean="0"/>
              <a:t>Premise</a:t>
            </a:r>
            <a:r>
              <a:rPr lang="de-DE" dirty="0" smtClean="0"/>
              <a:t> </a:t>
            </a:r>
            <a:r>
              <a:rPr lang="de-DE" dirty="0" err="1" smtClean="0"/>
              <a:t>to</a:t>
            </a:r>
            <a:r>
              <a:rPr lang="de-DE" dirty="0" smtClean="0"/>
              <a:t> Cloud</a:t>
            </a:r>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720" y="1087201"/>
            <a:ext cx="7096217" cy="5407200"/>
          </a:xfrm>
          <a:prstGeom prst="rect">
            <a:avLst/>
          </a:prstGeom>
        </p:spPr>
      </p:pic>
    </p:spTree>
    <p:extLst>
      <p:ext uri="{BB962C8B-B14F-4D97-AF65-F5344CB8AC3E}">
        <p14:creationId xmlns:p14="http://schemas.microsoft.com/office/powerpoint/2010/main" val="2031475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Verfügbarkeit und Wartung</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3057"/>
          <a:stretch/>
        </p:blipFill>
        <p:spPr>
          <a:xfrm>
            <a:off x="1958300" y="1246798"/>
            <a:ext cx="8087799" cy="5181987"/>
          </a:xfrm>
          <a:prstGeom prst="rect">
            <a:avLst/>
          </a:prstGeom>
        </p:spPr>
      </p:pic>
    </p:spTree>
    <p:extLst>
      <p:ext uri="{BB962C8B-B14F-4D97-AF65-F5344CB8AC3E}">
        <p14:creationId xmlns:p14="http://schemas.microsoft.com/office/powerpoint/2010/main" val="25185498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44</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SAP UI Development Toolkit </a:t>
            </a:r>
            <a:r>
              <a:rPr lang="de-DE" dirty="0" err="1" smtClean="0"/>
              <a:t>for</a:t>
            </a:r>
            <a:r>
              <a:rPr lang="de-DE" dirty="0" smtClean="0"/>
              <a:t> HTML5</a:t>
            </a:r>
            <a:endParaRPr lang="de-DE" dirty="0"/>
          </a:p>
        </p:txBody>
      </p:sp>
      <p:pic>
        <p:nvPicPr>
          <p:cNvPr id="2050" name="Picture 2" descr="https://blogs.sap.com/wp-content/uploads/2018/02/fil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06" t="7610" r="10580" b="12492"/>
          <a:stretch/>
        </p:blipFill>
        <p:spPr bwMode="auto">
          <a:xfrm>
            <a:off x="712800" y="1311174"/>
            <a:ext cx="4356000" cy="4371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sapui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600" y="1563823"/>
            <a:ext cx="4358575" cy="41188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7300800" y="5623200"/>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https://erlebe-software.de/files/2016/05/openui5-e1462518049372.png</a:t>
            </a:r>
            <a:endParaRPr lang="de-DE" sz="700" dirty="0" smtClean="0"/>
          </a:p>
        </p:txBody>
      </p:sp>
      <p:sp>
        <p:nvSpPr>
          <p:cNvPr id="13" name="Textfeld 12"/>
          <p:cNvSpPr txBox="1"/>
          <p:nvPr/>
        </p:nvSpPr>
        <p:spPr>
          <a:xfrm>
            <a:off x="1019617" y="5677061"/>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https://blogs.sap.com/wp-content/uploads/2018/02/file.png</a:t>
            </a:r>
            <a:endParaRPr lang="de-DE" sz="700" dirty="0" smtClean="0"/>
          </a:p>
        </p:txBody>
      </p:sp>
    </p:spTree>
    <p:extLst>
      <p:ext uri="{BB962C8B-B14F-4D97-AF65-F5344CB8AC3E}">
        <p14:creationId xmlns:p14="http://schemas.microsoft.com/office/powerpoint/2010/main" val="40578458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3"/>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4"/>
          <a:srcRect l="15607" t="3208" r="7554"/>
          <a:stretch/>
        </p:blipFill>
        <p:spPr>
          <a:xfrm>
            <a:off x="6660772" y="1338125"/>
            <a:ext cx="1873624" cy="2784257"/>
          </a:xfrm>
          <a:prstGeom prst="rect">
            <a:avLst/>
          </a:prstGeom>
        </p:spPr>
      </p:pic>
      <p:pic>
        <p:nvPicPr>
          <p:cNvPr id="23" name="Grafik 22"/>
          <p:cNvPicPr>
            <a:picLocks noChangeAspect="1"/>
          </p:cNvPicPr>
          <p:nvPr/>
        </p:nvPicPr>
        <p:blipFill rotWithShape="1">
          <a:blip r:embed="rId5"/>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6"/>
          <a:srcRect l="14349" t="6636" r="16823"/>
          <a:stretch/>
        </p:blipFill>
        <p:spPr>
          <a:xfrm>
            <a:off x="8482680" y="3087512"/>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3"/>
          <a:srcRect l="18400" t="4943" r="9386"/>
          <a:stretch/>
        </p:blipFill>
        <p:spPr>
          <a:xfrm>
            <a:off x="2846957" y="1255059"/>
            <a:ext cx="1891553" cy="2824884"/>
          </a:xfrm>
          <a:prstGeom prst="rect">
            <a:avLst/>
          </a:prstGeom>
        </p:spPr>
      </p:pic>
      <p:pic>
        <p:nvPicPr>
          <p:cNvPr id="13" name="Grafik 12"/>
          <p:cNvPicPr>
            <a:picLocks noChangeAspect="1"/>
          </p:cNvPicPr>
          <p:nvPr/>
        </p:nvPicPr>
        <p:blipFill rotWithShape="1">
          <a:blip r:embed="rId5"/>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7"/>
          <a:srcRect l="7997" t="3128" r="10078"/>
          <a:stretch/>
        </p:blipFill>
        <p:spPr>
          <a:xfrm>
            <a:off x="856173" y="3286395"/>
            <a:ext cx="1849102" cy="2637947"/>
          </a:xfrm>
          <a:prstGeom prst="rect">
            <a:avLst/>
          </a:prstGeom>
        </p:spPr>
      </p:pic>
    </p:spTree>
    <p:extLst>
      <p:ext uri="{BB962C8B-B14F-4D97-AF65-F5344CB8AC3E}">
        <p14:creationId xmlns:p14="http://schemas.microsoft.com/office/powerpoint/2010/main" val="407417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
        <p:nvSpPr>
          <p:cNvPr id="6" name="Titel 5"/>
          <p:cNvSpPr>
            <a:spLocks noGrp="1"/>
          </p:cNvSpPr>
          <p:nvPr>
            <p:ph type="title"/>
          </p:nvPr>
        </p:nvSpPr>
        <p:spPr/>
        <p:txBody>
          <a:bodyPr/>
          <a:lstStyle/>
          <a:p>
            <a:r>
              <a:rPr lang="de-DE" dirty="0" smtClean="0"/>
              <a:t>Fiori-Architektur (Auszug)</a:t>
            </a:r>
            <a:endParaRPr lang="de-DE" dirty="0"/>
          </a:p>
        </p:txBody>
      </p:sp>
      <p:sp>
        <p:nvSpPr>
          <p:cNvPr id="7" name="Abgerundetes Rechteck 6"/>
          <p:cNvSpPr/>
          <p:nvPr/>
        </p:nvSpPr>
        <p:spPr>
          <a:xfrm>
            <a:off x="3700800" y="4341600"/>
            <a:ext cx="3621600" cy="1389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Backend</a:t>
            </a:r>
          </a:p>
        </p:txBody>
      </p:sp>
      <p:sp>
        <p:nvSpPr>
          <p:cNvPr id="8" name="Abgerundetes Rechteck 7"/>
          <p:cNvSpPr/>
          <p:nvPr/>
        </p:nvSpPr>
        <p:spPr>
          <a:xfrm>
            <a:off x="3693600" y="1519200"/>
            <a:ext cx="3628800" cy="1483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Fiori-Frontend</a:t>
            </a:r>
          </a:p>
          <a:p>
            <a:pPr algn="ctr"/>
            <a:r>
              <a:rPr lang="de-DE" sz="2000" dirty="0" smtClean="0"/>
              <a:t>(SAPUI5)</a:t>
            </a:r>
          </a:p>
        </p:txBody>
      </p:sp>
      <p:cxnSp>
        <p:nvCxnSpPr>
          <p:cNvPr id="10" name="Gerader Verbinder 9"/>
          <p:cNvCxnSpPr>
            <a:stCxn id="8" idx="2"/>
            <a:endCxn id="7" idx="0"/>
          </p:cNvCxnSpPr>
          <p:nvPr/>
        </p:nvCxnSpPr>
        <p:spPr>
          <a:xfrm>
            <a:off x="5508000" y="3002400"/>
            <a:ext cx="3600" cy="13392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11" name="Textfeld 10"/>
          <p:cNvSpPr txBox="1"/>
          <p:nvPr/>
        </p:nvSpPr>
        <p:spPr>
          <a:xfrm>
            <a:off x="5580000" y="3434400"/>
            <a:ext cx="97200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OData</a:t>
            </a:r>
          </a:p>
        </p:txBody>
      </p:sp>
    </p:spTree>
    <p:extLst>
      <p:ext uri="{BB962C8B-B14F-4D97-AF65-F5344CB8AC3E}">
        <p14:creationId xmlns:p14="http://schemas.microsoft.com/office/powerpoint/2010/main" val="1437660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a:xfrm>
            <a:off x="630001" y="351299"/>
            <a:ext cx="9780091" cy="443198"/>
          </a:xfrm>
        </p:spPr>
        <p:txBody>
          <a:bodyPr/>
          <a:lstStyle/>
          <a:p>
            <a:r>
              <a:rPr lang="de-DE" dirty="0" smtClean="0"/>
              <a:t>Fiori Anwendungskategorien</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2858024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
        <p:nvSpPr>
          <p:cNvPr id="6" name="Titel 5"/>
          <p:cNvSpPr>
            <a:spLocks noGrp="1"/>
          </p:cNvSpPr>
          <p:nvPr>
            <p:ph type="title"/>
          </p:nvPr>
        </p:nvSpPr>
        <p:spPr/>
        <p:txBody>
          <a:bodyPr/>
          <a:lstStyle/>
          <a:p>
            <a:r>
              <a:rPr lang="de-DE" dirty="0" smtClean="0"/>
              <a:t>Abhängigkeiten im Fiori Launchpad</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9" y="1157855"/>
            <a:ext cx="8532303" cy="5359873"/>
          </a:xfrm>
          <a:prstGeom prst="rect">
            <a:avLst/>
          </a:prstGeom>
        </p:spPr>
      </p:pic>
    </p:spTree>
    <p:extLst>
      <p:ext uri="{BB962C8B-B14F-4D97-AF65-F5344CB8AC3E}">
        <p14:creationId xmlns:p14="http://schemas.microsoft.com/office/powerpoint/2010/main" val="16160915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49</a:t>
            </a:fld>
            <a:endParaRPr lang="de-DE"/>
          </a:p>
        </p:txBody>
      </p:sp>
      <p:sp>
        <p:nvSpPr>
          <p:cNvPr id="14" name="Titel 13"/>
          <p:cNvSpPr>
            <a:spLocks noGrp="1"/>
          </p:cNvSpPr>
          <p:nvPr>
            <p:ph type="title"/>
          </p:nvPr>
        </p:nvSpPr>
        <p:spPr>
          <a:xfrm>
            <a:off x="630001" y="351299"/>
            <a:ext cx="9780091" cy="443198"/>
          </a:xfrm>
        </p:spPr>
        <p:txBody>
          <a:bodyPr/>
          <a:lstStyle/>
          <a:p>
            <a:r>
              <a:rPr lang="de-DE" dirty="0" smtClean="0"/>
              <a:t>Funktionale Anforderungen</a:t>
            </a:r>
            <a:endParaRPr lang="de-DE" dirty="0">
              <a:solidFill>
                <a:srgbClr val="FF0000"/>
              </a:solidFill>
            </a:endParaRPr>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65706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6">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5666400" y="6455664"/>
            <a:ext cx="43920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https://images.vogel.de/vogelonline/bdb/857200/857223/41.jpg</a:t>
            </a:r>
            <a:endParaRPr lang="de-DE" sz="700" dirty="0" smtClean="0"/>
          </a:p>
        </p:txBody>
      </p:sp>
    </p:spTree>
    <p:extLst>
      <p:ext uri="{BB962C8B-B14F-4D97-AF65-F5344CB8AC3E}">
        <p14:creationId xmlns:p14="http://schemas.microsoft.com/office/powerpoint/2010/main" val="2610044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50</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2982690" y="1016097"/>
            <a:ext cx="8832510" cy="5341404"/>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dirty="0" smtClean="0"/>
              <a:t>| Angela Stöckert | Arvato Systems | Berufsakademie Sachsen </a:t>
            </a:r>
            <a:endParaRPr lang="de-DE" dirty="0"/>
          </a:p>
        </p:txBody>
      </p:sp>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t="969"/>
          <a:stretch/>
        </p:blipFill>
        <p:spPr>
          <a:xfrm>
            <a:off x="421268" y="1016097"/>
            <a:ext cx="2437132" cy="5355343"/>
          </a:xfrm>
          <a:prstGeom prst="rect">
            <a:avLst/>
          </a:prstGeom>
        </p:spPr>
      </p:pic>
      <p:sp>
        <p:nvSpPr>
          <p:cNvPr id="5" name="Textfeld 4"/>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a:t>
            </a:r>
            <a:r>
              <a:rPr lang="de-DE" sz="700" dirty="0" smtClean="0"/>
              <a:t>fioriappslibrary.hana.ondemand.com/sap/fix/externalViewer</a:t>
            </a:r>
          </a:p>
        </p:txBody>
      </p:sp>
    </p:spTree>
    <p:extLst>
      <p:ext uri="{BB962C8B-B14F-4D97-AF65-F5344CB8AC3E}">
        <p14:creationId xmlns:p14="http://schemas.microsoft.com/office/powerpoint/2010/main" val="12853876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Fiori-Anwendungen in der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400" y="1037643"/>
            <a:ext cx="7200000" cy="5378697"/>
          </a:xfrm>
          <a:prstGeom prst="rect">
            <a:avLst/>
          </a:prstGeom>
        </p:spPr>
      </p:pic>
      <p:sp>
        <p:nvSpPr>
          <p:cNvPr id="7" name="Textfeld 6"/>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https://blogs.sap.com/wp-content/uploads/2017/07/2.jpg-1.png</a:t>
            </a:r>
            <a:endParaRPr lang="de-DE" sz="700" dirty="0" smtClean="0"/>
          </a:p>
        </p:txBody>
      </p:sp>
    </p:spTree>
    <p:extLst>
      <p:ext uri="{BB962C8B-B14F-4D97-AF65-F5344CB8AC3E}">
        <p14:creationId xmlns:p14="http://schemas.microsoft.com/office/powerpoint/2010/main" val="4249326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52</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extLst>
      <p:ext uri="{BB962C8B-B14F-4D97-AF65-F5344CB8AC3E}">
        <p14:creationId xmlns:p14="http://schemas.microsoft.com/office/powerpoint/2010/main" val="33447546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Google </a:t>
            </a:r>
            <a:r>
              <a:rPr lang="de-DE" dirty="0" err="1" smtClean="0"/>
              <a:t>Oauth</a:t>
            </a:r>
            <a:r>
              <a:rPr lang="de-DE" dirty="0" smtClean="0"/>
              <a:t> 2.0</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611" y="1334676"/>
            <a:ext cx="6002989" cy="4959648"/>
          </a:xfrm>
          <a:prstGeom prst="rect">
            <a:avLst/>
          </a:prstGeom>
        </p:spPr>
      </p:pic>
      <p:sp>
        <p:nvSpPr>
          <p:cNvPr id="6" name="Textfeld 5"/>
          <p:cNvSpPr txBox="1"/>
          <p:nvPr/>
        </p:nvSpPr>
        <p:spPr>
          <a:xfrm>
            <a:off x="3225600" y="6336000"/>
            <a:ext cx="6062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https://www.membrane-soa.org/service-proxy-doc/4.4/oauth2-google.htm</a:t>
            </a:r>
            <a:endParaRPr lang="de-DE" sz="700" dirty="0" smtClean="0"/>
          </a:p>
        </p:txBody>
      </p:sp>
    </p:spTree>
    <p:extLst>
      <p:ext uri="{BB962C8B-B14F-4D97-AF65-F5344CB8AC3E}">
        <p14:creationId xmlns:p14="http://schemas.microsoft.com/office/powerpoint/2010/main" val="27590278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Identitätsverwaltung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25" y="2320200"/>
            <a:ext cx="9430375" cy="2324759"/>
          </a:xfrm>
          <a:prstGeom prst="rect">
            <a:avLst/>
          </a:prstGeom>
        </p:spPr>
      </p:pic>
      <p:sp>
        <p:nvSpPr>
          <p:cNvPr id="7" name="Textfeld 6"/>
          <p:cNvSpPr txBox="1"/>
          <p:nvPr/>
        </p:nvSpPr>
        <p:spPr>
          <a:xfrm>
            <a:off x="1454400" y="4644959"/>
            <a:ext cx="9370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https://help.sap.com/doc/339459818c4e4cb881c353e04a037a97/2.15/en-US/IdentityProviderForSAPSingleSign-OnAndSAPIdentityManagement_uacp.pdf</a:t>
            </a:r>
            <a:endParaRPr lang="de-DE" sz="700" dirty="0" smtClean="0"/>
          </a:p>
        </p:txBody>
      </p:sp>
    </p:spTree>
    <p:extLst>
      <p:ext uri="{BB962C8B-B14F-4D97-AF65-F5344CB8AC3E}">
        <p14:creationId xmlns:p14="http://schemas.microsoft.com/office/powerpoint/2010/main" val="15533832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Kerberos</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008" y="1226990"/>
            <a:ext cx="5391902" cy="5068007"/>
          </a:xfrm>
          <a:prstGeom prst="rect">
            <a:avLst/>
          </a:prstGeom>
        </p:spPr>
      </p:pic>
      <p:sp>
        <p:nvSpPr>
          <p:cNvPr id="7" name="Textfeld 6"/>
          <p:cNvSpPr txBox="1"/>
          <p:nvPr/>
        </p:nvSpPr>
        <p:spPr>
          <a:xfrm>
            <a:off x="3348000" y="6242400"/>
            <a:ext cx="5270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https://help.sap.com/doc/bd6250c40c9c4c5391e3009a6f26dc3b/Cloud/en-US/SAP_Cloud_Platform.pdf</a:t>
            </a:r>
            <a:endParaRPr lang="de-DE" sz="700" dirty="0" smtClean="0"/>
          </a:p>
        </p:txBody>
      </p:sp>
    </p:spTree>
    <p:extLst>
      <p:ext uri="{BB962C8B-B14F-4D97-AF65-F5344CB8AC3E}">
        <p14:creationId xmlns:p14="http://schemas.microsoft.com/office/powerpoint/2010/main" val="21796548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56</a:t>
            </a:fld>
            <a:endParaRPr lang="de-DE"/>
          </a:p>
        </p:txBody>
      </p:sp>
      <p:sp>
        <p:nvSpPr>
          <p:cNvPr id="7" name="Titel 6"/>
          <p:cNvSpPr>
            <a:spLocks noGrp="1"/>
          </p:cNvSpPr>
          <p:nvPr>
            <p:ph type="title"/>
          </p:nvPr>
        </p:nvSpPr>
        <p:spPr>
          <a:xfrm>
            <a:off x="630001" y="351299"/>
            <a:ext cx="9780091" cy="443198"/>
          </a:xfrm>
        </p:spPr>
        <p:txBody>
          <a:bodyPr/>
          <a:lstStyle/>
          <a:p>
            <a:r>
              <a:rPr lang="de-DE" dirty="0"/>
              <a:t>Übersicht der </a:t>
            </a:r>
            <a:r>
              <a:rPr lang="de-DE" dirty="0" smtClean="0"/>
              <a:t>Umsetzungsschritte</a:t>
            </a:r>
            <a:endParaRPr lang="de-DE" dirty="0"/>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1" b="1062"/>
          <a:stretch/>
        </p:blipFill>
        <p:spPr>
          <a:xfrm>
            <a:off x="1752470" y="1026117"/>
            <a:ext cx="8657622" cy="5401750"/>
          </a:xfrm>
          <a:prstGeom prst="rect">
            <a:avLst/>
          </a:prstGeom>
        </p:spPr>
      </p:pic>
    </p:spTree>
    <p:extLst>
      <p:ext uri="{BB962C8B-B14F-4D97-AF65-F5344CB8AC3E}">
        <p14:creationId xmlns:p14="http://schemas.microsoft.com/office/powerpoint/2010/main" val="31104170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57</a:t>
            </a:fld>
            <a:endParaRPr lang="de-DE"/>
          </a:p>
        </p:txBody>
      </p:sp>
      <p:sp>
        <p:nvSpPr>
          <p:cNvPr id="5" name="Titel 4"/>
          <p:cNvSpPr>
            <a:spLocks noGrp="1"/>
          </p:cNvSpPr>
          <p:nvPr>
            <p:ph type="title"/>
          </p:nvPr>
        </p:nvSpPr>
        <p:spPr>
          <a:xfrm>
            <a:off x="630001" y="351299"/>
            <a:ext cx="9780091" cy="443198"/>
          </a:xfrm>
        </p:spPr>
        <p:txBody>
          <a:bodyPr/>
          <a:lstStyle/>
          <a:p>
            <a:r>
              <a:rPr lang="de-DE" dirty="0"/>
              <a:t>OData-Dienst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00" y="1270570"/>
            <a:ext cx="11369723" cy="4388630"/>
          </a:xfrm>
          <a:prstGeom prst="rect">
            <a:avLst/>
          </a:prstGeom>
        </p:spPr>
      </p:pic>
    </p:spTree>
    <p:extLst>
      <p:ext uri="{BB962C8B-B14F-4D97-AF65-F5344CB8AC3E}">
        <p14:creationId xmlns:p14="http://schemas.microsoft.com/office/powerpoint/2010/main" val="10246356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OData-Dienst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58" y="1404908"/>
            <a:ext cx="11258156" cy="4189492"/>
          </a:xfrm>
          <a:prstGeom prst="rect">
            <a:avLst/>
          </a:prstGeom>
        </p:spPr>
      </p:pic>
    </p:spTree>
    <p:extLst>
      <p:ext uri="{BB962C8B-B14F-4D97-AF65-F5344CB8AC3E}">
        <p14:creationId xmlns:p14="http://schemas.microsoft.com/office/powerpoint/2010/main" val="30063483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59</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26233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1026" name="Picture 2" descr="Bildergebnis fÃ¼r sap ERP"/>
          <p:cNvPicPr>
            <a:picLocks noChangeAspect="1" noChangeArrowheads="1"/>
          </p:cNvPicPr>
          <p:nvPr/>
        </p:nvPicPr>
        <p:blipFill rotWithShape="1">
          <a:blip r:embed="rId3">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rot="963154">
            <a:off x="3404742" y="2168537"/>
            <a:ext cx="1822495" cy="9777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4">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859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5400" dirty="0" smtClean="0">
                <a:solidFill>
                  <a:schemeClr val="lt1"/>
                </a:solidFill>
                <a:latin typeface="Calibri"/>
                <a:ea typeface="Calibri"/>
                <a:cs typeface="Calibri"/>
                <a:sym typeface="Calibri"/>
              </a:rPr>
              <a:t>Machbarkeit</a:t>
            </a:r>
          </a:p>
          <a:p>
            <a:pPr marL="0" marR="0" lvl="0" indent="0" algn="ctr" rtl="0">
              <a:spcBef>
                <a:spcPts val="0"/>
              </a:spcBef>
              <a:spcAft>
                <a:spcPts val="0"/>
              </a:spcAft>
              <a:buNone/>
            </a:pPr>
            <a:endParaRPr lang="de-DE" sz="5400" dirty="0">
              <a:solidFill>
                <a:schemeClr val="lt1"/>
              </a:solidFill>
              <a:latin typeface="Calibri"/>
              <a:ea typeface="Calibri"/>
              <a:cs typeface="Calibri"/>
              <a:sym typeface="Calibri"/>
            </a:endParaRPr>
          </a:p>
          <a:p>
            <a:pPr marL="0" marR="0" lvl="0" indent="0" algn="ctr" rtl="0">
              <a:spcBef>
                <a:spcPts val="0"/>
              </a:spcBef>
              <a:spcAft>
                <a:spcPts val="0"/>
              </a:spcAft>
              <a:buNone/>
            </a:pPr>
            <a:endParaRPr lang="de-DE" sz="5400" dirty="0" smtClean="0">
              <a:solidFill>
                <a:schemeClr val="lt1"/>
              </a:solidFill>
              <a:latin typeface="Calibri"/>
              <a:ea typeface="Calibri"/>
              <a:cs typeface="Calibri"/>
              <a:sym typeface="Calibri"/>
            </a:endParaRPr>
          </a:p>
          <a:p>
            <a:pPr marL="0" marR="0" lvl="0" indent="0" algn="ctr" rtl="0">
              <a:spcBef>
                <a:spcPts val="0"/>
              </a:spcBef>
              <a:spcAft>
                <a:spcPts val="0"/>
              </a:spcAft>
              <a:buNone/>
            </a:pPr>
            <a:endParaRPr sz="5400" dirty="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60</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26" y="3805475"/>
            <a:ext cx="1449347" cy="1465818"/>
          </a:xfrm>
          <a:prstGeom prst="rect">
            <a:avLst/>
          </a:prstGeom>
        </p:spPr>
      </p:pic>
    </p:spTree>
    <p:extLst>
      <p:ext uri="{BB962C8B-B14F-4D97-AF65-F5344CB8AC3E}">
        <p14:creationId xmlns:p14="http://schemas.microsoft.com/office/powerpoint/2010/main" val="9100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61</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lvl="0"/>
            <a:r>
              <a:rPr lang="de-DE" dirty="0"/>
              <a:t>Besonderheit: Eigenentwicklungen</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extLst>
      <p:ext uri="{BB962C8B-B14F-4D97-AF65-F5344CB8AC3E}">
        <p14:creationId xmlns:p14="http://schemas.microsoft.com/office/powerpoint/2010/main" val="207047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Die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50" y="1439889"/>
            <a:ext cx="5145981" cy="4574205"/>
          </a:xfrm>
          <a:prstGeom prst="rect">
            <a:avLst/>
          </a:prstGeom>
        </p:spPr>
      </p:pic>
      <p:sp>
        <p:nvSpPr>
          <p:cNvPr id="7" name="Textfeld 6"/>
          <p:cNvSpPr txBox="1"/>
          <p:nvPr/>
        </p:nvSpPr>
        <p:spPr>
          <a:xfrm>
            <a:off x="3448050" y="6014094"/>
            <a:ext cx="5145981"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https://craveinfotech.com/sap-cfsm-crave-field-service-manager/sap-cloud-platform-sap-cp/ </a:t>
            </a:r>
            <a:endParaRPr lang="de-DE" sz="700" dirty="0" smtClean="0"/>
          </a:p>
        </p:txBody>
      </p:sp>
    </p:spTree>
    <p:extLst>
      <p:ext uri="{BB962C8B-B14F-4D97-AF65-F5344CB8AC3E}">
        <p14:creationId xmlns:p14="http://schemas.microsoft.com/office/powerpoint/2010/main" val="130424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Zielstellung</a:t>
            </a:r>
            <a:endParaRPr lang="de-DE" dirty="0"/>
          </a:p>
        </p:txBody>
      </p:sp>
      <p:sp>
        <p:nvSpPr>
          <p:cNvPr id="6" name="Rechteck 5"/>
          <p:cNvSpPr/>
          <p:nvPr/>
        </p:nvSpPr>
        <p:spPr>
          <a:xfrm>
            <a:off x="630001" y="2305616"/>
            <a:ext cx="10915198" cy="3170099"/>
          </a:xfrm>
          <a:prstGeom prst="rect">
            <a:avLst/>
          </a:prstGeom>
        </p:spPr>
        <p:txBody>
          <a:bodyPr wrap="square">
            <a:spAutoFit/>
          </a:bodyPr>
          <a:lstStyle/>
          <a:p>
            <a:pPr lvl="0" algn="ctr">
              <a:buClr>
                <a:schemeClr val="accent1"/>
              </a:buClr>
              <a:buSzPts val="1700"/>
            </a:pPr>
            <a:r>
              <a:rPr lang="de-DE" sz="4000" b="1" dirty="0" smtClean="0">
                <a:solidFill>
                  <a:schemeClr val="accent6"/>
                </a:solidFill>
                <a:ea typeface="Calibri"/>
                <a:cs typeface="Calibri"/>
                <a:sym typeface="Calibri"/>
              </a:rPr>
              <a:t>Evaluierung</a:t>
            </a:r>
            <a:r>
              <a:rPr lang="de-DE" sz="4000" b="1" dirty="0" smtClean="0">
                <a:solidFill>
                  <a:schemeClr val="accent1"/>
                </a:solidFill>
                <a:ea typeface="Calibri"/>
                <a:cs typeface="Calibri"/>
                <a:sym typeface="Calibri"/>
              </a:rPr>
              <a:t> </a:t>
            </a:r>
            <a:r>
              <a:rPr lang="de-DE" sz="4000" dirty="0" smtClean="0">
                <a:solidFill>
                  <a:schemeClr val="accent1"/>
                </a:solidFill>
                <a:ea typeface="Calibri"/>
                <a:cs typeface="Calibri"/>
                <a:sym typeface="Calibri"/>
              </a:rPr>
              <a:t>der</a:t>
            </a:r>
            <a:r>
              <a:rPr lang="de-DE" sz="4000" b="1" dirty="0" smtClean="0">
                <a:solidFill>
                  <a:schemeClr val="accent1"/>
                </a:solidFill>
                <a:ea typeface="Calibri"/>
                <a:cs typeface="Calibri"/>
                <a:sym typeface="Calibri"/>
              </a:rPr>
              <a:t> </a:t>
            </a:r>
            <a:r>
              <a:rPr lang="de-DE" sz="4000" b="1" dirty="0" smtClean="0">
                <a:solidFill>
                  <a:schemeClr val="accent6"/>
                </a:solidFill>
                <a:ea typeface="Calibri"/>
                <a:cs typeface="Calibri"/>
                <a:sym typeface="Calibri"/>
              </a:rPr>
              <a:t>SAP Cloud </a:t>
            </a:r>
            <a:r>
              <a:rPr lang="de-DE" sz="4000" b="1" dirty="0" err="1" smtClean="0">
                <a:solidFill>
                  <a:schemeClr val="accent6"/>
                </a:solidFill>
                <a:ea typeface="Calibri"/>
                <a:cs typeface="Calibri"/>
                <a:sym typeface="Calibri"/>
              </a:rPr>
              <a:t>Platform</a:t>
            </a:r>
            <a:r>
              <a:rPr lang="de-DE" sz="4000" b="1" dirty="0" smtClean="0">
                <a:solidFill>
                  <a:schemeClr val="accent6"/>
                </a:solidFill>
                <a:ea typeface="Calibri"/>
                <a:cs typeface="Calibri"/>
                <a:sym typeface="Calibri"/>
              </a:rPr>
              <a:t> </a:t>
            </a:r>
            <a:r>
              <a:rPr lang="de-DE" sz="4000" dirty="0" smtClean="0">
                <a:solidFill>
                  <a:schemeClr val="accent1"/>
                </a:solidFill>
                <a:ea typeface="Calibri"/>
                <a:cs typeface="Calibri"/>
                <a:sym typeface="Calibri"/>
              </a:rPr>
              <a:t>für </a:t>
            </a:r>
            <a:r>
              <a:rPr lang="de-DE" sz="4000" dirty="0">
                <a:solidFill>
                  <a:schemeClr val="accent1"/>
                </a:solidFill>
                <a:ea typeface="Calibri"/>
                <a:cs typeface="Calibri"/>
                <a:sym typeface="Calibri"/>
              </a:rPr>
              <a:t>die Entwicklung und Anwendung</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energiewirtschaftlicher</a:t>
            </a:r>
            <a:r>
              <a:rPr lang="de-DE" sz="4000" b="1" dirty="0">
                <a:solidFill>
                  <a:schemeClr val="accent1"/>
                </a:solidFill>
                <a:ea typeface="Calibri"/>
                <a:cs typeface="Calibri"/>
                <a:sym typeface="Calibri"/>
              </a:rPr>
              <a:t>)</a:t>
            </a:r>
            <a:endParaRPr lang="de-DE" sz="3600" b="1" dirty="0"/>
          </a:p>
          <a:p>
            <a:pPr lvl="0" algn="ctr">
              <a:buClr>
                <a:schemeClr val="accent1"/>
              </a:buClr>
              <a:buSzPts val="1700"/>
            </a:pPr>
            <a:r>
              <a:rPr lang="de-DE" sz="4000" dirty="0">
                <a:solidFill>
                  <a:schemeClr val="accent1"/>
                </a:solidFill>
                <a:ea typeface="Calibri"/>
                <a:cs typeface="Calibri"/>
                <a:sym typeface="Calibri"/>
              </a:rPr>
              <a:t>Funktionen</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Apps</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am Beispiel einer</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selbst</a:t>
            </a:r>
            <a:endParaRPr lang="de-DE" sz="3600" b="1" dirty="0">
              <a:solidFill>
                <a:schemeClr val="accent6"/>
              </a:solidFill>
            </a:endParaRPr>
          </a:p>
          <a:p>
            <a:pPr lvl="0" algn="ctr">
              <a:buClr>
                <a:schemeClr val="accent1"/>
              </a:buClr>
              <a:buSzPts val="1700"/>
            </a:pPr>
            <a:r>
              <a:rPr lang="de-DE" sz="4000" b="1" dirty="0">
                <a:solidFill>
                  <a:schemeClr val="accent6"/>
                </a:solidFill>
                <a:ea typeface="Calibri"/>
                <a:cs typeface="Calibri"/>
                <a:sym typeface="Calibri"/>
              </a:rPr>
              <a:t>entwickelten</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Funktion</a:t>
            </a:r>
          </a:p>
        </p:txBody>
      </p:sp>
    </p:spTree>
    <p:extLst>
      <p:ext uri="{BB962C8B-B14F-4D97-AF65-F5344CB8AC3E}">
        <p14:creationId xmlns:p14="http://schemas.microsoft.com/office/powerpoint/2010/main" val="696782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69B3F210-9E42-40BF-96A7-8587D2164DF0}"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6" name="Titel 5"/>
          <p:cNvSpPr>
            <a:spLocks noGrp="1"/>
          </p:cNvSpPr>
          <p:nvPr>
            <p:ph type="title"/>
          </p:nvPr>
        </p:nvSpPr>
        <p:spPr/>
        <p:txBody>
          <a:bodyPr/>
          <a:lstStyle/>
          <a:p>
            <a:r>
              <a:rPr lang="de-DE" dirty="0" smtClean="0"/>
              <a:t>Vorgehen</a:t>
            </a:r>
            <a:endParaRPr lang="de-DE" dirty="0"/>
          </a:p>
        </p:txBody>
      </p:sp>
      <p:sp>
        <p:nvSpPr>
          <p:cNvPr id="8" name="Rechteck 7"/>
          <p:cNvSpPr/>
          <p:nvPr/>
        </p:nvSpPr>
        <p:spPr>
          <a:xfrm>
            <a:off x="561975" y="1466850"/>
            <a:ext cx="2880000" cy="10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bg1"/>
                </a:solidFill>
                <a:effectLst>
                  <a:outerShdw blurRad="38100" dist="25400" dir="5400000" algn="ctr" rotWithShape="0">
                    <a:srgbClr val="6E747A">
                      <a:alpha val="43000"/>
                    </a:srgbClr>
                  </a:outerShdw>
                </a:effectLst>
              </a:rPr>
              <a:t>Auswahl der Transaktion</a:t>
            </a:r>
          </a:p>
        </p:txBody>
      </p:sp>
    </p:spTree>
    <p:extLst>
      <p:ext uri="{BB962C8B-B14F-4D97-AF65-F5344CB8AC3E}">
        <p14:creationId xmlns:p14="http://schemas.microsoft.com/office/powerpoint/2010/main" val="458275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ln w="3175">
          <a:noFill/>
        </a:ln>
      </a:spPr>
      <a:bodyPr wrap="none" lIns="0" tIns="0" rIns="0" bIns="0" rtlCol="0">
        <a:spAutoFit/>
      </a:bodyPr>
      <a:lstStyle>
        <a:defPPr marL="342900" indent="-342900">
          <a:buClr>
            <a:schemeClr val="accent1"/>
          </a:buClr>
          <a:buSzPct val="85000"/>
          <a:buFont typeface="Wingdings 3" panose="05040102010807070707" pitchFamily="18" charset="2"/>
          <a:buChar char="Ò"/>
          <a:defRPr sz="2000" dirty="0" err="1" smtClean="0"/>
        </a:defPPr>
      </a:lstStyle>
    </a:txDef>
  </a:objectDefaults>
  <a:extraClrSchemeLst/>
  <a:extLst>
    <a:ext uri="{05A4C25C-085E-4340-85A3-A5531E510DB2}">
      <thm15:themeFamily xmlns:thm15="http://schemas.microsoft.com/office/thememl/2012/main" name="DE_Arvato_Systems_pp_master_16_9.pptx" id="{502DDB91-B002-4AEE-B285-CA7C9E393B58}" vid="{336F8546-5A14-4D3E-875D-4A14179C7E7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3dba7ea3-17ef-4621-80fd-8c5d3927c1b6"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8BADDD33F29A941BD1C60D1347A40E3" ma:contentTypeVersion="11" ma:contentTypeDescription="Ein neues Dokument erstellen." ma:contentTypeScope="" ma:versionID="5c0f0bf7268a89b25e5707b67f8872a1">
  <xsd:schema xmlns:xsd="http://www.w3.org/2001/XMLSchema" xmlns:xs="http://www.w3.org/2001/XMLSchema" xmlns:p="http://schemas.microsoft.com/office/2006/metadata/properties" xmlns:ns2="650fe5fa-9f8b-4846-863b-3ca82cc20eb5" xmlns:ns3="8f79deaa-06da-4ea5-81d9-d212cbe0391d" xmlns:ns4="7d68e36e-b8cb-4be9-9a4f-9fa8c8c046f6" xmlns:ns5="4b31ebbf-8119-4e58-b3a0-8e0bca362ee0" xmlns:ns6="ab830626-b284-4a7c-b2d6-002654365071" targetNamespace="http://schemas.microsoft.com/office/2006/metadata/properties" ma:root="true" ma:fieldsID="60dc2b1a6ffeefb58b5e29cd954c9d27" ns2:_="" ns3:_="" ns4:_="" ns5:_="" ns6:_="">
    <xsd:import namespace="650fe5fa-9f8b-4846-863b-3ca82cc20eb5"/>
    <xsd:import namespace="8f79deaa-06da-4ea5-81d9-d212cbe0391d"/>
    <xsd:import namespace="7d68e36e-b8cb-4be9-9a4f-9fa8c8c046f6"/>
    <xsd:import namespace="4b31ebbf-8119-4e58-b3a0-8e0bca362ee0"/>
    <xsd:import namespace="ab830626-b284-4a7c-b2d6-002654365071"/>
    <xsd:element name="properties">
      <xsd:complexType>
        <xsd:sequence>
          <xsd:element name="documentManagement">
            <xsd:complexType>
              <xsd:all>
                <xsd:element ref="ns2:Sprache" minOccurs="0"/>
                <xsd:element ref="ns3:_dlc_DocId" minOccurs="0"/>
                <xsd:element ref="ns3:_dlc_DocIdUrl" minOccurs="0"/>
                <xsd:element ref="ns3:_dlc_DocIdPersistId" minOccurs="0"/>
                <xsd:element ref="ns4:b1d66cc663ca419ba515713d76b6cf38" minOccurs="0"/>
                <xsd:element ref="ns5:TaxCatchAll" minOccurs="0"/>
                <xsd:element ref="ns6:SharedWithUsers"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fe5fa-9f8b-4846-863b-3ca82cc20eb5" elementFormDefault="qualified">
    <xsd:import namespace="http://schemas.microsoft.com/office/2006/documentManagement/types"/>
    <xsd:import namespace="http://schemas.microsoft.com/office/infopath/2007/PartnerControls"/>
    <xsd:element name="Sprache" ma:index="8" nillable="true" ma:displayName="Sprache" ma:default="DE" ma:format="RadioButtons" ma:internalName="Sprache">
      <xsd:simpleType>
        <xsd:restriction base="dms:Choice">
          <xsd:enumeration value="DE"/>
          <xsd:enumeration value="EN"/>
          <xsd:enumeration value="DE/EN"/>
        </xsd:restriction>
      </xsd:simpleType>
    </xsd:element>
    <xsd:element name="TaxKeywordTaxHTField" ma:index="17" nillable="true" ma:taxonomy="true" ma:internalName="TaxKeywordTaxHTField" ma:taxonomyFieldName="TaxKeyword" ma:displayName="Tags" ma:fieldId="{23f27201-bee3-471e-b2e7-b64fd8b7ca38}" ma:taxonomyMulti="true" ma:sspId="3dba7ea3-17ef-4621-80fd-8c5d3927c1b6"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79deaa-06da-4ea5-81d9-d212cbe0391d"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d68e36e-b8cb-4be9-9a4f-9fa8c8c046f6" elementFormDefault="qualified">
    <xsd:import namespace="http://schemas.microsoft.com/office/2006/documentManagement/types"/>
    <xsd:import namespace="http://schemas.microsoft.com/office/infopath/2007/PartnerControls"/>
    <xsd:element name="b1d66cc663ca419ba515713d76b6cf38" ma:index="13" nillable="true" ma:taxonomy="true" ma:internalName="b1d66cc663ca419ba515713d76b6cf38" ma:taxonomyFieldName="Market_x0020_Unit" ma:displayName="Market Unit" ma:default="" ma:fieldId="{b1d66cc6-63ca-419b-a515-713d76b6cf38}" ma:sspId="3dba7ea3-17ef-4621-80fd-8c5d3927c1b6" ma:termSetId="6e108d43-13d2-4df4-a94d-a6dbf2b94ed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31ebbf-8119-4e58-b3a0-8e0bca362ee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58fafd-a738-4e45-8d99-d896826be745}" ma:internalName="TaxCatchAll" ma:showField="CatchAllData" ma:web="4b31ebbf-8119-4e58-b3a0-8e0bca362ee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830626-b284-4a7c-b2d6-002654365071" elementFormDefault="qualified">
    <xsd:import namespace="http://schemas.microsoft.com/office/2006/documentManagement/types"/>
    <xsd:import namespace="http://schemas.microsoft.com/office/infopath/2007/PartnerControls"/>
    <xsd:element name="SharedWithUsers" ma:index="15"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Sprache xmlns="650fe5fa-9f8b-4846-863b-3ca82cc20eb5">DE</Sprache>
    <b1d66cc663ca419ba515713d76b6cf38 xmlns="7d68e36e-b8cb-4be9-9a4f-9fa8c8c046f6">
      <Terms xmlns="http://schemas.microsoft.com/office/infopath/2007/PartnerControls"/>
    </b1d66cc663ca419ba515713d76b6cf38>
    <TaxCatchAll xmlns="4b31ebbf-8119-4e58-b3a0-8e0bca362ee0"/>
    <_dlc_DocId xmlns="8f79deaa-06da-4ea5-81d9-d212cbe0391d">ASYIPO-6-129</_dlc_DocId>
    <_dlc_DocIdUrl xmlns="8f79deaa-06da-4ea5-81d9-d212cbe0391d">
      <Url>https://insight.arvato-systems.de/functions/marketing/_layouts/15/DocIdRedir.aspx?ID=ASYIPO-6-129</Url>
      <Description>ASYIPO-6-129</Description>
    </_dlc_DocIdUrl>
    <TaxKeywordTaxHTField xmlns="650fe5fa-9f8b-4846-863b-3ca82cc20eb5">
      <Terms xmlns="http://schemas.microsoft.com/office/infopath/2007/PartnerControls"/>
    </TaxKeywordTaxHTField>
  </documentManagement>
</p:properties>
</file>

<file path=customXml/itemProps1.xml><?xml version="1.0" encoding="utf-8"?>
<ds:datastoreItem xmlns:ds="http://schemas.openxmlformats.org/officeDocument/2006/customXml" ds:itemID="{D707FBF6-E278-432A-A4F7-3A60011E3B2A}">
  <ds:schemaRefs>
    <ds:schemaRef ds:uri="Microsoft.SharePoint.Taxonomy.ContentTypeSync"/>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B85C511C-75C1-4468-B299-874CDAD6C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0fe5fa-9f8b-4846-863b-3ca82cc20eb5"/>
    <ds:schemaRef ds:uri="8f79deaa-06da-4ea5-81d9-d212cbe0391d"/>
    <ds:schemaRef ds:uri="7d68e36e-b8cb-4be9-9a4f-9fa8c8c046f6"/>
    <ds:schemaRef ds:uri="4b31ebbf-8119-4e58-b3a0-8e0bca362ee0"/>
    <ds:schemaRef ds:uri="ab830626-b284-4a7c-b2d6-0026543650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B9A309D-3B1A-4B97-B07D-69607FF49604}">
  <ds:schemaRefs>
    <ds:schemaRef ds:uri="http://schemas.microsoft.com/sharepoint/events"/>
  </ds:schemaRefs>
</ds:datastoreItem>
</file>

<file path=customXml/itemProps5.xml><?xml version="1.0" encoding="utf-8"?>
<ds:datastoreItem xmlns:ds="http://schemas.openxmlformats.org/officeDocument/2006/customXml" ds:itemID="{7B6F2769-7194-4217-93D3-3AF3A4742282}">
  <ds:schemaRefs>
    <ds:schemaRef ds:uri="http://schemas.microsoft.com/office/2006/documentManagement/types"/>
    <ds:schemaRef ds:uri="650fe5fa-9f8b-4846-863b-3ca82cc20eb5"/>
    <ds:schemaRef ds:uri="http://purl.org/dc/terms/"/>
    <ds:schemaRef ds:uri="http://schemas.microsoft.com/office/infopath/2007/PartnerControls"/>
    <ds:schemaRef ds:uri="http://purl.org/dc/dcmitype/"/>
    <ds:schemaRef ds:uri="8f79deaa-06da-4ea5-81d9-d212cbe0391d"/>
    <ds:schemaRef ds:uri="http://schemas.openxmlformats.org/package/2006/metadata/core-properties"/>
    <ds:schemaRef ds:uri="ab830626-b284-4a7c-b2d6-002654365071"/>
    <ds:schemaRef ds:uri="http://purl.org/dc/elements/1.1/"/>
    <ds:schemaRef ds:uri="http://schemas.microsoft.com/office/2006/metadata/properties"/>
    <ds:schemaRef ds:uri="4b31ebbf-8119-4e58-b3a0-8e0bca362ee0"/>
    <ds:schemaRef ds:uri="7d68e36e-b8cb-4be9-9a4f-9fa8c8c046f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DE_Arvato_Systems_pp_master_16_9</Template>
  <TotalTime>0</TotalTime>
  <Words>2128</Words>
  <Application>Microsoft Office PowerPoint</Application>
  <PresentationFormat>Benutzerdefiniert</PresentationFormat>
  <Paragraphs>573</Paragraphs>
  <Slides>61</Slides>
  <Notes>33</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61</vt:i4>
      </vt:variant>
    </vt:vector>
  </HeadingPairs>
  <TitlesOfParts>
    <vt:vector size="70" baseType="lpstr">
      <vt:lpstr>Noto Sans Symbols</vt:lpstr>
      <vt:lpstr>SimSun</vt:lpstr>
      <vt:lpstr>Arial</vt:lpstr>
      <vt:lpstr>Calibri</vt:lpstr>
      <vt:lpstr>Symbol</vt:lpstr>
      <vt:lpstr>Times New Roman</vt:lpstr>
      <vt:lpstr>Wingdings</vt:lpstr>
      <vt:lpstr>Wingdings 3</vt:lpstr>
      <vt:lpstr>arvato Design 2016</vt:lpstr>
      <vt:lpstr>Evaluierung der SAP Cloud Platform</vt:lpstr>
      <vt:lpstr>Übersicht</vt:lpstr>
      <vt:lpstr>Problem</vt:lpstr>
      <vt:lpstr>Problem</vt:lpstr>
      <vt:lpstr>Problem</vt:lpstr>
      <vt:lpstr>Problem</vt:lpstr>
      <vt:lpstr>Die SAP Cloud Platform</vt:lpstr>
      <vt:lpstr>Zielstellung</vt:lpstr>
      <vt:lpstr>Vorgehen</vt:lpstr>
      <vt:lpstr>Transaktion „BP“</vt:lpstr>
      <vt:lpstr>Vorgehen</vt:lpstr>
      <vt:lpstr>Evaluierungskriterien</vt:lpstr>
      <vt:lpstr>Anwendung</vt:lpstr>
      <vt:lpstr>Evaluierung</vt:lpstr>
      <vt:lpstr>Evaluierung</vt:lpstr>
      <vt:lpstr>Evaluierung</vt:lpstr>
      <vt:lpstr>Fazit</vt:lpstr>
      <vt:lpstr>Probleme</vt:lpstr>
      <vt:lpstr>Ausblick</vt:lpstr>
      <vt:lpstr>Ausblick</vt:lpstr>
      <vt:lpstr>Quellen</vt:lpstr>
      <vt:lpstr>Vielen Dank für Ihre Aufmerksamkeit!</vt:lpstr>
      <vt:lpstr>Reserve</vt:lpstr>
      <vt:lpstr>Arvato Systems Perdata GmbH</vt:lpstr>
      <vt:lpstr>Arvato Systems Perdata GmbH und SAP</vt:lpstr>
      <vt:lpstr>Geschichte des SAP ERP</vt:lpstr>
      <vt:lpstr>Vergleich zwischen SAP ERP und SAP S/4 HANA</vt:lpstr>
      <vt:lpstr>Thesen</vt:lpstr>
      <vt:lpstr>Dienstebenen in der Cloud</vt:lpstr>
      <vt:lpstr>SAP Cloud Platform (Auszug)</vt:lpstr>
      <vt:lpstr>SAP Cloud Platform</vt:lpstr>
      <vt:lpstr>Beispiele für die Zielgruppe „Andere“</vt:lpstr>
      <vt:lpstr>SAP App Store</vt:lpstr>
      <vt:lpstr>Cloud Foundry Umgebung</vt:lpstr>
      <vt:lpstr>Cloud-Foundry-Architektur</vt:lpstr>
      <vt:lpstr>Regionen in der SAP Cloud Platform</vt:lpstr>
      <vt:lpstr>Dienste auf der SAP Cloud Platform</vt:lpstr>
      <vt:lpstr>SAP HANA</vt:lpstr>
      <vt:lpstr>Testzugänge</vt:lpstr>
      <vt:lpstr>SAP Cloud Connector</vt:lpstr>
      <vt:lpstr>SAP Cloud Connector – Cloud to On-Premise</vt:lpstr>
      <vt:lpstr>SAP Cloud Connector – On-Premise to Cloud</vt:lpstr>
      <vt:lpstr>Verfügbarkeit und Wartung</vt:lpstr>
      <vt:lpstr>SAP UI Development Toolkit for HTML5</vt:lpstr>
      <vt:lpstr>Grundsätze von Fiori</vt:lpstr>
      <vt:lpstr>Fiori-Architektur (Auszug)</vt:lpstr>
      <vt:lpstr>Fiori Anwendungskategorien</vt:lpstr>
      <vt:lpstr>Abhängigkeiten im Fiori Launchpad</vt:lpstr>
      <vt:lpstr>Funktionale Anforderungen</vt:lpstr>
      <vt:lpstr>SAP Fiori apps reference library</vt:lpstr>
      <vt:lpstr>Fiori-Anwendungen in der SAP Cloud Platform</vt:lpstr>
      <vt:lpstr>Architektur der Anwendung</vt:lpstr>
      <vt:lpstr>Google Oauth 2.0</vt:lpstr>
      <vt:lpstr>Identitätsverwaltung</vt:lpstr>
      <vt:lpstr>Kerberos</vt:lpstr>
      <vt:lpstr>Übersicht der Umsetzungsschritte</vt:lpstr>
      <vt:lpstr>OData-Dienst</vt:lpstr>
      <vt:lpstr>OData-Dienst</vt:lpstr>
      <vt:lpstr>Evaluierung</vt:lpstr>
      <vt:lpstr>Anwendung</vt:lpstr>
      <vt:lpstr>Besonderheit: Eigenentwicklungen</vt:lpstr>
    </vt:vector>
  </TitlesOfParts>
  <Company>Infrastructure Services Software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283</cp:revision>
  <cp:lastPrinted>2015-05-27T11:53:56Z</cp:lastPrinted>
  <dcterms:created xsi:type="dcterms:W3CDTF">2018-09-13T08:16:35Z</dcterms:created>
  <dcterms:modified xsi:type="dcterms:W3CDTF">2018-09-15T19:22:16Z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0x01010018BADDD33F29A941BD1C60D1347A40E3</vt:lpwstr>
  </property>
  <property fmtid="{D5CDD505-2E9C-101B-9397-08002B2CF9AE}" pid="3" name="_dlc_DocIdItemGuid">
    <vt:lpwstr>14b415d2-98a9-4e0c-95a5-a7db9bb56472</vt:lpwstr>
  </property>
  <property fmtid="{D5CDD505-2E9C-101B-9397-08002B2CF9AE}" pid="4" name="Market_x0020_Unit">
    <vt:lpwstr/>
  </property>
  <property fmtid="{D5CDD505-2E9C-101B-9397-08002B2CF9AE}" pid="5" name="Market Unit">
    <vt:lpwstr/>
  </property>
  <property fmtid="{D5CDD505-2E9C-101B-9397-08002B2CF9AE}" pid="6" name="TaxKeyword">
    <vt:lpwstr/>
  </property>
</Properties>
</file>